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</p:sldIdLst>
  <p:sldSz cx="12192000" cy="6858000"/>
  <p:notesSz cx="12192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5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18054" y="239979"/>
            <a:ext cx="7755890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2FA2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11147" y="1547240"/>
            <a:ext cx="8569705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56427" y="1901444"/>
            <a:ext cx="4923790" cy="354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6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7.png"/><Relationship Id="rId4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8.png"/><Relationship Id="rId4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9.png"/><Relationship Id="rId4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20.png"/><Relationship Id="rId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25.png"/><Relationship Id="rId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26.png"/><Relationship Id="rId4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27.jp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28.jp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helm.sh/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openxmlformats.org/officeDocument/2006/relationships/image" Target="../media/image129.png"/><Relationship Id="rId12" Type="http://schemas.openxmlformats.org/officeDocument/2006/relationships/hyperlink" Target="https://www.sonarqube.org/" TargetMode="External"/><Relationship Id="rId17" Type="http://schemas.openxmlformats.org/officeDocument/2006/relationships/hyperlink" Target="https://www.elastic.co/observability" TargetMode="External"/><Relationship Id="rId2" Type="http://schemas.openxmlformats.org/officeDocument/2006/relationships/image" Target="../media/image44.png"/><Relationship Id="rId16" Type="http://schemas.openxmlformats.org/officeDocument/2006/relationships/hyperlink" Target="https://prometheu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https://aws.amazon.com/devops/" TargetMode="External"/><Relationship Id="rId5" Type="http://schemas.openxmlformats.org/officeDocument/2006/relationships/image" Target="../media/image47.png"/><Relationship Id="rId15" Type="http://schemas.openxmlformats.org/officeDocument/2006/relationships/hyperlink" Target="https://www.terraform.io/" TargetMode="External"/><Relationship Id="rId10" Type="http://schemas.openxmlformats.org/officeDocument/2006/relationships/hyperlink" Target="https://azure.microsoft.com/es-es/services/devops/" TargetMode="External"/><Relationship Id="rId19" Type="http://schemas.openxmlformats.org/officeDocument/2006/relationships/image" Target="../media/image13.png"/><Relationship Id="rId4" Type="http://schemas.openxmlformats.org/officeDocument/2006/relationships/image" Target="../media/image46.png"/><Relationship Id="rId9" Type="http://schemas.openxmlformats.org/officeDocument/2006/relationships/hyperlink" Target="https://docs.docker.com/" TargetMode="External"/><Relationship Id="rId14" Type="http://schemas.openxmlformats.org/officeDocument/2006/relationships/hyperlink" Target="https://www.ansible.com/" TargetMode="Externa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image" Target="../media/image46.png"/><Relationship Id="rId9" Type="http://schemas.openxmlformats.org/officeDocument/2006/relationships/image" Target="../media/image1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13.png"/><Relationship Id="rId4" Type="http://schemas.openxmlformats.org/officeDocument/2006/relationships/image" Target="../media/image44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3.png"/><Relationship Id="rId5" Type="http://schemas.openxmlformats.org/officeDocument/2006/relationships/image" Target="../media/image47.png"/><Relationship Id="rId10" Type="http://schemas.openxmlformats.org/officeDocument/2006/relationships/image" Target="../media/image1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4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6.png"/><Relationship Id="rId7" Type="http://schemas.openxmlformats.org/officeDocument/2006/relationships/image" Target="../media/image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3.png"/><Relationship Id="rId5" Type="http://schemas.openxmlformats.org/officeDocument/2006/relationships/image" Target="../media/image68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6.png"/><Relationship Id="rId7" Type="http://schemas.openxmlformats.org/officeDocument/2006/relationships/image" Target="../media/image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3.png"/><Relationship Id="rId5" Type="http://schemas.openxmlformats.org/officeDocument/2006/relationships/image" Target="../media/image68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6.png"/><Relationship Id="rId7" Type="http://schemas.openxmlformats.org/officeDocument/2006/relationships/image" Target="../media/image73.png"/><Relationship Id="rId12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12.png"/><Relationship Id="rId5" Type="http://schemas.openxmlformats.org/officeDocument/2006/relationships/image" Target="../media/image69.png"/><Relationship Id="rId10" Type="http://schemas.openxmlformats.org/officeDocument/2006/relationships/image" Target="../media/image76.png"/><Relationship Id="rId4" Type="http://schemas.openxmlformats.org/officeDocument/2006/relationships/image" Target="../media/image8.png"/><Relationship Id="rId9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7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1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2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3.jp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.png"/><Relationship Id="rId7" Type="http://schemas.openxmlformats.org/officeDocument/2006/relationships/image" Target="../media/image67.jpg"/><Relationship Id="rId12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2.png"/><Relationship Id="rId5" Type="http://schemas.openxmlformats.org/officeDocument/2006/relationships/image" Target="../media/image62.png"/><Relationship Id="rId10" Type="http://schemas.openxmlformats.org/officeDocument/2006/relationships/image" Target="../media/image86.png"/><Relationship Id="rId4" Type="http://schemas.openxmlformats.org/officeDocument/2006/relationships/image" Target="../media/image8.png"/><Relationship Id="rId9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67.jpg"/><Relationship Id="rId12" Type="http://schemas.openxmlformats.org/officeDocument/2006/relationships/image" Target="../media/image8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2.png"/><Relationship Id="rId5" Type="http://schemas.openxmlformats.org/officeDocument/2006/relationships/image" Target="../media/image62.png"/><Relationship Id="rId10" Type="http://schemas.openxmlformats.org/officeDocument/2006/relationships/image" Target="../media/image88.png"/><Relationship Id="rId4" Type="http://schemas.openxmlformats.org/officeDocument/2006/relationships/image" Target="../media/image8.png"/><Relationship Id="rId9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0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5.jp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6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8.jp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9.jpg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2.pn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7.jp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7.jpg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2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3.jpg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82" y="1715643"/>
            <a:ext cx="12086817" cy="5087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133" y="176529"/>
            <a:ext cx="530542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6000" b="0" spc="-240" dirty="0">
                <a:solidFill>
                  <a:srgbClr val="252525"/>
                </a:solidFill>
                <a:latin typeface="Arial"/>
                <a:cs typeface="Arial"/>
              </a:rPr>
              <a:t>Curso </a:t>
            </a:r>
            <a:r>
              <a:rPr sz="6000" b="0" spc="-275" dirty="0">
                <a:solidFill>
                  <a:srgbClr val="252525"/>
                </a:solidFill>
                <a:latin typeface="Arial"/>
                <a:cs typeface="Arial"/>
              </a:rPr>
              <a:t>Arquitecto  </a:t>
            </a:r>
            <a:r>
              <a:rPr sz="6000" b="0" spc="-155" dirty="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sz="6000" b="0" spc="-6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6000" b="0" spc="-285" dirty="0">
                <a:solidFill>
                  <a:srgbClr val="252525"/>
                </a:solidFill>
                <a:latin typeface="Arial"/>
                <a:cs typeface="Arial"/>
              </a:rPr>
              <a:t>Microservicios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48116" y="270814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79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8648" y="4447032"/>
            <a:ext cx="173990" cy="173990"/>
          </a:xfrm>
          <a:custGeom>
            <a:avLst/>
            <a:gdLst/>
            <a:ahLst/>
            <a:cxnLst/>
            <a:rect l="l" t="t" r="r" b="b"/>
            <a:pathLst>
              <a:path w="173990" h="173989">
                <a:moveTo>
                  <a:pt x="173736" y="72771"/>
                </a:moveTo>
                <a:lnTo>
                  <a:pt x="168021" y="67056"/>
                </a:lnTo>
                <a:lnTo>
                  <a:pt x="106680" y="67056"/>
                </a:lnTo>
                <a:lnTo>
                  <a:pt x="106680" y="5715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15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771"/>
                </a:lnTo>
                <a:lnTo>
                  <a:pt x="0" y="100965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8021"/>
                </a:lnTo>
                <a:lnTo>
                  <a:pt x="72771" y="173736"/>
                </a:lnTo>
                <a:lnTo>
                  <a:pt x="100965" y="173736"/>
                </a:lnTo>
                <a:lnTo>
                  <a:pt x="106680" y="168021"/>
                </a:lnTo>
                <a:lnTo>
                  <a:pt x="106680" y="106680"/>
                </a:lnTo>
                <a:lnTo>
                  <a:pt x="168021" y="106680"/>
                </a:lnTo>
                <a:lnTo>
                  <a:pt x="173736" y="100965"/>
                </a:lnTo>
                <a:lnTo>
                  <a:pt x="173736" y="72771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984492" y="1862327"/>
            <a:ext cx="1717675" cy="2505710"/>
            <a:chOff x="6984492" y="1862327"/>
            <a:chExt cx="1717675" cy="2505710"/>
          </a:xfrm>
        </p:grpSpPr>
        <p:sp>
          <p:nvSpPr>
            <p:cNvPr id="9" name="object 9"/>
            <p:cNvSpPr/>
            <p:nvPr/>
          </p:nvSpPr>
          <p:spPr>
            <a:xfrm>
              <a:off x="7749794" y="3153155"/>
              <a:ext cx="952500" cy="890269"/>
            </a:xfrm>
            <a:custGeom>
              <a:avLst/>
              <a:gdLst/>
              <a:ahLst/>
              <a:cxnLst/>
              <a:rect l="l" t="t" r="r" b="b"/>
              <a:pathLst>
                <a:path w="952500" h="890270">
                  <a:moveTo>
                    <a:pt x="351154" y="628523"/>
                  </a:moveTo>
                  <a:lnTo>
                    <a:pt x="276986" y="628523"/>
                  </a:lnTo>
                  <a:lnTo>
                    <a:pt x="278520" y="628826"/>
                  </a:lnTo>
                  <a:lnTo>
                    <a:pt x="283352" y="630951"/>
                  </a:lnTo>
                  <a:lnTo>
                    <a:pt x="291828" y="636720"/>
                  </a:lnTo>
                  <a:lnTo>
                    <a:pt x="304323" y="647985"/>
                  </a:lnTo>
                  <a:lnTo>
                    <a:pt x="475996" y="819785"/>
                  </a:lnTo>
                  <a:lnTo>
                    <a:pt x="511630" y="848877"/>
                  </a:lnTo>
                  <a:lnTo>
                    <a:pt x="553084" y="870997"/>
                  </a:lnTo>
                  <a:lnTo>
                    <a:pt x="598939" y="885078"/>
                  </a:lnTo>
                  <a:lnTo>
                    <a:pt x="647700" y="890016"/>
                  </a:lnTo>
                  <a:lnTo>
                    <a:pt x="696513" y="885078"/>
                  </a:lnTo>
                  <a:lnTo>
                    <a:pt x="742362" y="870997"/>
                  </a:lnTo>
                  <a:lnTo>
                    <a:pt x="783806" y="848868"/>
                  </a:lnTo>
                  <a:lnTo>
                    <a:pt x="790801" y="843153"/>
                  </a:lnTo>
                  <a:lnTo>
                    <a:pt x="647700" y="843153"/>
                  </a:lnTo>
                  <a:lnTo>
                    <a:pt x="608197" y="839487"/>
                  </a:lnTo>
                  <a:lnTo>
                    <a:pt x="571611" y="828500"/>
                  </a:lnTo>
                  <a:lnTo>
                    <a:pt x="537954" y="810202"/>
                  </a:lnTo>
                  <a:lnTo>
                    <a:pt x="507158" y="784526"/>
                  </a:lnTo>
                  <a:lnTo>
                    <a:pt x="351154" y="628523"/>
                  </a:lnTo>
                  <a:close/>
                </a:path>
                <a:path w="952500" h="890270">
                  <a:moveTo>
                    <a:pt x="452627" y="0"/>
                  </a:moveTo>
                  <a:lnTo>
                    <a:pt x="401296" y="2834"/>
                  </a:lnTo>
                  <a:lnTo>
                    <a:pt x="351268" y="11201"/>
                  </a:lnTo>
                  <a:lnTo>
                    <a:pt x="302885" y="24892"/>
                  </a:lnTo>
                  <a:lnTo>
                    <a:pt x="256485" y="43702"/>
                  </a:lnTo>
                  <a:lnTo>
                    <a:pt x="212409" y="67424"/>
                  </a:lnTo>
                  <a:lnTo>
                    <a:pt x="170996" y="95852"/>
                  </a:lnTo>
                  <a:lnTo>
                    <a:pt x="132587" y="128778"/>
                  </a:lnTo>
                  <a:lnTo>
                    <a:pt x="100986" y="164044"/>
                  </a:lnTo>
                  <a:lnTo>
                    <a:pt x="73491" y="202287"/>
                  </a:lnTo>
                  <a:lnTo>
                    <a:pt x="50196" y="243185"/>
                  </a:lnTo>
                  <a:lnTo>
                    <a:pt x="31194" y="286416"/>
                  </a:lnTo>
                  <a:lnTo>
                    <a:pt x="16580" y="331660"/>
                  </a:lnTo>
                  <a:lnTo>
                    <a:pt x="6447" y="378594"/>
                  </a:lnTo>
                  <a:lnTo>
                    <a:pt x="889" y="426898"/>
                  </a:lnTo>
                  <a:lnTo>
                    <a:pt x="0" y="476250"/>
                  </a:lnTo>
                  <a:lnTo>
                    <a:pt x="3784" y="524301"/>
                  </a:lnTo>
                  <a:lnTo>
                    <a:pt x="12156" y="571628"/>
                  </a:lnTo>
                  <a:lnTo>
                    <a:pt x="24927" y="617863"/>
                  </a:lnTo>
                  <a:lnTo>
                    <a:pt x="41909" y="662638"/>
                  </a:lnTo>
                  <a:lnTo>
                    <a:pt x="62987" y="705700"/>
                  </a:lnTo>
                  <a:lnTo>
                    <a:pt x="87760" y="746337"/>
                  </a:lnTo>
                  <a:lnTo>
                    <a:pt x="116326" y="784606"/>
                  </a:lnTo>
                  <a:lnTo>
                    <a:pt x="148208" y="819785"/>
                  </a:lnTo>
                  <a:lnTo>
                    <a:pt x="180419" y="842692"/>
                  </a:lnTo>
                  <a:lnTo>
                    <a:pt x="218439" y="851027"/>
                  </a:lnTo>
                  <a:lnTo>
                    <a:pt x="238229" y="848868"/>
                  </a:lnTo>
                  <a:lnTo>
                    <a:pt x="273339" y="832864"/>
                  </a:lnTo>
                  <a:lnTo>
                    <a:pt x="300367" y="802227"/>
                  </a:lnTo>
                  <a:lnTo>
                    <a:pt x="218455" y="802227"/>
                  </a:lnTo>
                  <a:lnTo>
                    <a:pt x="198209" y="797821"/>
                  </a:lnTo>
                  <a:lnTo>
                    <a:pt x="146513" y="748859"/>
                  </a:lnTo>
                  <a:lnTo>
                    <a:pt x="118005" y="709019"/>
                  </a:lnTo>
                  <a:lnTo>
                    <a:pt x="94065" y="665770"/>
                  </a:lnTo>
                  <a:lnTo>
                    <a:pt x="74831" y="619793"/>
                  </a:lnTo>
                  <a:lnTo>
                    <a:pt x="60439" y="571769"/>
                  </a:lnTo>
                  <a:lnTo>
                    <a:pt x="51028" y="522382"/>
                  </a:lnTo>
                  <a:lnTo>
                    <a:pt x="46735" y="472313"/>
                  </a:lnTo>
                  <a:lnTo>
                    <a:pt x="47930" y="422461"/>
                  </a:lnTo>
                  <a:lnTo>
                    <a:pt x="54643" y="373636"/>
                  </a:lnTo>
                  <a:lnTo>
                    <a:pt x="66670" y="326382"/>
                  </a:lnTo>
                  <a:lnTo>
                    <a:pt x="83806" y="281242"/>
                  </a:lnTo>
                  <a:lnTo>
                    <a:pt x="105848" y="238762"/>
                  </a:lnTo>
                  <a:lnTo>
                    <a:pt x="132590" y="199485"/>
                  </a:lnTo>
                  <a:lnTo>
                    <a:pt x="163829" y="163957"/>
                  </a:lnTo>
                  <a:lnTo>
                    <a:pt x="204757" y="128163"/>
                  </a:lnTo>
                  <a:lnTo>
                    <a:pt x="249145" y="98885"/>
                  </a:lnTo>
                  <a:lnTo>
                    <a:pt x="296560" y="76120"/>
                  </a:lnTo>
                  <a:lnTo>
                    <a:pt x="346568" y="59864"/>
                  </a:lnTo>
                  <a:lnTo>
                    <a:pt x="398735" y="50112"/>
                  </a:lnTo>
                  <a:lnTo>
                    <a:pt x="452627" y="46863"/>
                  </a:lnTo>
                  <a:lnTo>
                    <a:pt x="662423" y="46863"/>
                  </a:lnTo>
                  <a:lnTo>
                    <a:pt x="641397" y="37099"/>
                  </a:lnTo>
                  <a:lnTo>
                    <a:pt x="595648" y="21009"/>
                  </a:lnTo>
                  <a:lnTo>
                    <a:pt x="548661" y="9399"/>
                  </a:lnTo>
                  <a:lnTo>
                    <a:pt x="500851" y="2365"/>
                  </a:lnTo>
                  <a:lnTo>
                    <a:pt x="452627" y="0"/>
                  </a:lnTo>
                  <a:close/>
                </a:path>
                <a:path w="952500" h="890270">
                  <a:moveTo>
                    <a:pt x="662423" y="46863"/>
                  </a:moveTo>
                  <a:lnTo>
                    <a:pt x="452627" y="46863"/>
                  </a:lnTo>
                  <a:lnTo>
                    <a:pt x="502719" y="49709"/>
                  </a:lnTo>
                  <a:lnTo>
                    <a:pt x="552262" y="58156"/>
                  </a:lnTo>
                  <a:lnTo>
                    <a:pt x="600708" y="72065"/>
                  </a:lnTo>
                  <a:lnTo>
                    <a:pt x="647507" y="91300"/>
                  </a:lnTo>
                  <a:lnTo>
                    <a:pt x="692111" y="115722"/>
                  </a:lnTo>
                  <a:lnTo>
                    <a:pt x="733972" y="145194"/>
                  </a:lnTo>
                  <a:lnTo>
                    <a:pt x="772540" y="179578"/>
                  </a:lnTo>
                  <a:lnTo>
                    <a:pt x="804695" y="215209"/>
                  </a:lnTo>
                  <a:lnTo>
                    <a:pt x="832466" y="253168"/>
                  </a:lnTo>
                  <a:lnTo>
                    <a:pt x="855839" y="293073"/>
                  </a:lnTo>
                  <a:lnTo>
                    <a:pt x="874802" y="334541"/>
                  </a:lnTo>
                  <a:lnTo>
                    <a:pt x="889338" y="377190"/>
                  </a:lnTo>
                  <a:lnTo>
                    <a:pt x="899435" y="420638"/>
                  </a:lnTo>
                  <a:lnTo>
                    <a:pt x="905077" y="464503"/>
                  </a:lnTo>
                  <a:lnTo>
                    <a:pt x="906252" y="508404"/>
                  </a:lnTo>
                  <a:lnTo>
                    <a:pt x="902943" y="551958"/>
                  </a:lnTo>
                  <a:lnTo>
                    <a:pt x="895138" y="594783"/>
                  </a:lnTo>
                  <a:lnTo>
                    <a:pt x="882822" y="636497"/>
                  </a:lnTo>
                  <a:lnTo>
                    <a:pt x="865980" y="676718"/>
                  </a:lnTo>
                  <a:lnTo>
                    <a:pt x="844599" y="715065"/>
                  </a:lnTo>
                  <a:lnTo>
                    <a:pt x="818664" y="751155"/>
                  </a:lnTo>
                  <a:lnTo>
                    <a:pt x="788161" y="784606"/>
                  </a:lnTo>
                  <a:lnTo>
                    <a:pt x="757445" y="810202"/>
                  </a:lnTo>
                  <a:lnTo>
                    <a:pt x="723788" y="828500"/>
                  </a:lnTo>
                  <a:lnTo>
                    <a:pt x="687202" y="839487"/>
                  </a:lnTo>
                  <a:lnTo>
                    <a:pt x="647700" y="843153"/>
                  </a:lnTo>
                  <a:lnTo>
                    <a:pt x="790801" y="843153"/>
                  </a:lnTo>
                  <a:lnTo>
                    <a:pt x="851551" y="784059"/>
                  </a:lnTo>
                  <a:lnTo>
                    <a:pt x="879229" y="745920"/>
                  </a:lnTo>
                  <a:lnTo>
                    <a:pt x="902451" y="705700"/>
                  </a:lnTo>
                  <a:lnTo>
                    <a:pt x="921226" y="663731"/>
                  </a:lnTo>
                  <a:lnTo>
                    <a:pt x="935566" y="620345"/>
                  </a:lnTo>
                  <a:lnTo>
                    <a:pt x="945482" y="575872"/>
                  </a:lnTo>
                  <a:lnTo>
                    <a:pt x="950985" y="530646"/>
                  </a:lnTo>
                  <a:lnTo>
                    <a:pt x="952087" y="484997"/>
                  </a:lnTo>
                  <a:lnTo>
                    <a:pt x="948798" y="439257"/>
                  </a:lnTo>
                  <a:lnTo>
                    <a:pt x="941130" y="393758"/>
                  </a:lnTo>
                  <a:lnTo>
                    <a:pt x="929094" y="348831"/>
                  </a:lnTo>
                  <a:lnTo>
                    <a:pt x="912701" y="304809"/>
                  </a:lnTo>
                  <a:lnTo>
                    <a:pt x="891962" y="262023"/>
                  </a:lnTo>
                  <a:lnTo>
                    <a:pt x="866889" y="220805"/>
                  </a:lnTo>
                  <a:lnTo>
                    <a:pt x="837492" y="181486"/>
                  </a:lnTo>
                  <a:lnTo>
                    <a:pt x="803782" y="144399"/>
                  </a:lnTo>
                  <a:lnTo>
                    <a:pt x="767103" y="111321"/>
                  </a:lnTo>
                  <a:lnTo>
                    <a:pt x="727537" y="82349"/>
                  </a:lnTo>
                  <a:lnTo>
                    <a:pt x="685498" y="57577"/>
                  </a:lnTo>
                  <a:lnTo>
                    <a:pt x="662423" y="46863"/>
                  </a:lnTo>
                  <a:close/>
                </a:path>
                <a:path w="952500" h="890270">
                  <a:moveTo>
                    <a:pt x="276986" y="581660"/>
                  </a:moveTo>
                  <a:lnTo>
                    <a:pt x="241934" y="597281"/>
                  </a:lnTo>
                  <a:lnTo>
                    <a:pt x="224789" y="646525"/>
                  </a:lnTo>
                  <a:lnTo>
                    <a:pt x="233648" y="677933"/>
                  </a:lnTo>
                  <a:lnTo>
                    <a:pt x="257597" y="710503"/>
                  </a:lnTo>
                  <a:lnTo>
                    <a:pt x="268485" y="727527"/>
                  </a:lnTo>
                  <a:lnTo>
                    <a:pt x="272129" y="747522"/>
                  </a:lnTo>
                  <a:lnTo>
                    <a:pt x="268485" y="767516"/>
                  </a:lnTo>
                  <a:lnTo>
                    <a:pt x="257555" y="784606"/>
                  </a:lnTo>
                  <a:lnTo>
                    <a:pt x="238726" y="797821"/>
                  </a:lnTo>
                  <a:lnTo>
                    <a:pt x="218455" y="802227"/>
                  </a:lnTo>
                  <a:lnTo>
                    <a:pt x="300367" y="802227"/>
                  </a:lnTo>
                  <a:lnTo>
                    <a:pt x="310673" y="786755"/>
                  </a:lnTo>
                  <a:lnTo>
                    <a:pt x="318007" y="748998"/>
                  </a:lnTo>
                  <a:lnTo>
                    <a:pt x="310673" y="710503"/>
                  </a:lnTo>
                  <a:lnTo>
                    <a:pt x="288671" y="675259"/>
                  </a:lnTo>
                  <a:lnTo>
                    <a:pt x="277496" y="660907"/>
                  </a:lnTo>
                  <a:lnTo>
                    <a:pt x="272141" y="647954"/>
                  </a:lnTo>
                  <a:lnTo>
                    <a:pt x="271150" y="637968"/>
                  </a:lnTo>
                  <a:lnTo>
                    <a:pt x="273050" y="632333"/>
                  </a:lnTo>
                  <a:lnTo>
                    <a:pt x="276986" y="628523"/>
                  </a:lnTo>
                  <a:lnTo>
                    <a:pt x="351154" y="628523"/>
                  </a:lnTo>
                  <a:lnTo>
                    <a:pt x="335533" y="612902"/>
                  </a:lnTo>
                  <a:lnTo>
                    <a:pt x="319277" y="599769"/>
                  </a:lnTo>
                  <a:lnTo>
                    <a:pt x="304831" y="589946"/>
                  </a:lnTo>
                  <a:lnTo>
                    <a:pt x="291099" y="583791"/>
                  </a:lnTo>
                  <a:lnTo>
                    <a:pt x="276986" y="581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07324" y="3348227"/>
              <a:ext cx="172211" cy="1722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32324" y="3560063"/>
              <a:ext cx="137096" cy="1402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92084" y="3723132"/>
              <a:ext cx="202692" cy="2042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1960" y="3305555"/>
              <a:ext cx="170688" cy="1706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92568" y="1862327"/>
              <a:ext cx="547370" cy="2505710"/>
            </a:xfrm>
            <a:custGeom>
              <a:avLst/>
              <a:gdLst/>
              <a:ahLst/>
              <a:cxnLst/>
              <a:rect l="l" t="t" r="r" b="b"/>
              <a:pathLst>
                <a:path w="547370" h="2505710">
                  <a:moveTo>
                    <a:pt x="470916" y="2269998"/>
                  </a:moveTo>
                  <a:lnTo>
                    <a:pt x="466128" y="2222550"/>
                  </a:lnTo>
                  <a:lnTo>
                    <a:pt x="452412" y="2178354"/>
                  </a:lnTo>
                  <a:lnTo>
                    <a:pt x="430695" y="2138349"/>
                  </a:lnTo>
                  <a:lnTo>
                    <a:pt x="411988" y="2115680"/>
                  </a:lnTo>
                  <a:lnTo>
                    <a:pt x="411988" y="2269998"/>
                  </a:lnTo>
                  <a:lnTo>
                    <a:pt x="405676" y="2316950"/>
                  </a:lnTo>
                  <a:lnTo>
                    <a:pt x="387883" y="2359126"/>
                  </a:lnTo>
                  <a:lnTo>
                    <a:pt x="360286" y="2394839"/>
                  </a:lnTo>
                  <a:lnTo>
                    <a:pt x="324573" y="2422436"/>
                  </a:lnTo>
                  <a:lnTo>
                    <a:pt x="282397" y="2440228"/>
                  </a:lnTo>
                  <a:lnTo>
                    <a:pt x="235458" y="2446528"/>
                  </a:lnTo>
                  <a:lnTo>
                    <a:pt x="188493" y="2440228"/>
                  </a:lnTo>
                  <a:lnTo>
                    <a:pt x="146304" y="2422436"/>
                  </a:lnTo>
                  <a:lnTo>
                    <a:pt x="110553" y="2394839"/>
                  </a:lnTo>
                  <a:lnTo>
                    <a:pt x="82918" y="2359126"/>
                  </a:lnTo>
                  <a:lnTo>
                    <a:pt x="65112" y="2316950"/>
                  </a:lnTo>
                  <a:lnTo>
                    <a:pt x="58801" y="2269998"/>
                  </a:lnTo>
                  <a:lnTo>
                    <a:pt x="65112" y="2223046"/>
                  </a:lnTo>
                  <a:lnTo>
                    <a:pt x="82918" y="2180856"/>
                  </a:lnTo>
                  <a:lnTo>
                    <a:pt x="110553" y="2145093"/>
                  </a:lnTo>
                  <a:lnTo>
                    <a:pt x="146304" y="2117471"/>
                  </a:lnTo>
                  <a:lnTo>
                    <a:pt x="188493" y="2099665"/>
                  </a:lnTo>
                  <a:lnTo>
                    <a:pt x="235458" y="2093341"/>
                  </a:lnTo>
                  <a:lnTo>
                    <a:pt x="282397" y="2099665"/>
                  </a:lnTo>
                  <a:lnTo>
                    <a:pt x="324573" y="2117471"/>
                  </a:lnTo>
                  <a:lnTo>
                    <a:pt x="360286" y="2145093"/>
                  </a:lnTo>
                  <a:lnTo>
                    <a:pt x="387883" y="2180856"/>
                  </a:lnTo>
                  <a:lnTo>
                    <a:pt x="405676" y="2223046"/>
                  </a:lnTo>
                  <a:lnTo>
                    <a:pt x="411988" y="2269998"/>
                  </a:lnTo>
                  <a:lnTo>
                    <a:pt x="411988" y="2115680"/>
                  </a:lnTo>
                  <a:lnTo>
                    <a:pt x="367106" y="2074760"/>
                  </a:lnTo>
                  <a:lnTo>
                    <a:pt x="327101" y="2053043"/>
                  </a:lnTo>
                  <a:lnTo>
                    <a:pt x="282905" y="2039327"/>
                  </a:lnTo>
                  <a:lnTo>
                    <a:pt x="235458" y="2034540"/>
                  </a:lnTo>
                  <a:lnTo>
                    <a:pt x="187998" y="2039327"/>
                  </a:lnTo>
                  <a:lnTo>
                    <a:pt x="143802" y="2053043"/>
                  </a:lnTo>
                  <a:lnTo>
                    <a:pt x="103797" y="2074760"/>
                  </a:lnTo>
                  <a:lnTo>
                    <a:pt x="68961" y="2103501"/>
                  </a:lnTo>
                  <a:lnTo>
                    <a:pt x="40208" y="2138349"/>
                  </a:lnTo>
                  <a:lnTo>
                    <a:pt x="18491" y="2178354"/>
                  </a:lnTo>
                  <a:lnTo>
                    <a:pt x="4775" y="2222550"/>
                  </a:lnTo>
                  <a:lnTo>
                    <a:pt x="0" y="2269998"/>
                  </a:lnTo>
                  <a:lnTo>
                    <a:pt x="4775" y="2317458"/>
                  </a:lnTo>
                  <a:lnTo>
                    <a:pt x="18491" y="2361654"/>
                  </a:lnTo>
                  <a:lnTo>
                    <a:pt x="40208" y="2401659"/>
                  </a:lnTo>
                  <a:lnTo>
                    <a:pt x="68961" y="2436495"/>
                  </a:lnTo>
                  <a:lnTo>
                    <a:pt x="103797" y="2465247"/>
                  </a:lnTo>
                  <a:lnTo>
                    <a:pt x="143802" y="2486964"/>
                  </a:lnTo>
                  <a:lnTo>
                    <a:pt x="187998" y="2500680"/>
                  </a:lnTo>
                  <a:lnTo>
                    <a:pt x="235458" y="2505456"/>
                  </a:lnTo>
                  <a:lnTo>
                    <a:pt x="282905" y="2500680"/>
                  </a:lnTo>
                  <a:lnTo>
                    <a:pt x="327101" y="2486964"/>
                  </a:lnTo>
                  <a:lnTo>
                    <a:pt x="367106" y="2465247"/>
                  </a:lnTo>
                  <a:lnTo>
                    <a:pt x="401942" y="2436495"/>
                  </a:lnTo>
                  <a:lnTo>
                    <a:pt x="430695" y="2401659"/>
                  </a:lnTo>
                  <a:lnTo>
                    <a:pt x="452412" y="2361654"/>
                  </a:lnTo>
                  <a:lnTo>
                    <a:pt x="466128" y="2317458"/>
                  </a:lnTo>
                  <a:lnTo>
                    <a:pt x="470916" y="2269998"/>
                  </a:lnTo>
                  <a:close/>
                </a:path>
                <a:path w="547370" h="2505710">
                  <a:moveTo>
                    <a:pt x="547116" y="138557"/>
                  </a:moveTo>
                  <a:lnTo>
                    <a:pt x="545084" y="128536"/>
                  </a:lnTo>
                  <a:lnTo>
                    <a:pt x="539546" y="120332"/>
                  </a:lnTo>
                  <a:lnTo>
                    <a:pt x="531355" y="114808"/>
                  </a:lnTo>
                  <a:lnTo>
                    <a:pt x="521335" y="112776"/>
                  </a:lnTo>
                  <a:lnTo>
                    <a:pt x="434340" y="112776"/>
                  </a:lnTo>
                  <a:lnTo>
                    <a:pt x="434340" y="25781"/>
                  </a:lnTo>
                  <a:lnTo>
                    <a:pt x="432308" y="15760"/>
                  </a:lnTo>
                  <a:lnTo>
                    <a:pt x="426770" y="7556"/>
                  </a:lnTo>
                  <a:lnTo>
                    <a:pt x="418579" y="2032"/>
                  </a:lnTo>
                  <a:lnTo>
                    <a:pt x="408559" y="0"/>
                  </a:lnTo>
                  <a:lnTo>
                    <a:pt x="393065" y="0"/>
                  </a:lnTo>
                  <a:lnTo>
                    <a:pt x="383032" y="2032"/>
                  </a:lnTo>
                  <a:lnTo>
                    <a:pt x="374827" y="7556"/>
                  </a:lnTo>
                  <a:lnTo>
                    <a:pt x="369303" y="15760"/>
                  </a:lnTo>
                  <a:lnTo>
                    <a:pt x="367284" y="25781"/>
                  </a:lnTo>
                  <a:lnTo>
                    <a:pt x="367284" y="112776"/>
                  </a:lnTo>
                  <a:lnTo>
                    <a:pt x="280289" y="112776"/>
                  </a:lnTo>
                  <a:lnTo>
                    <a:pt x="270256" y="114808"/>
                  </a:lnTo>
                  <a:lnTo>
                    <a:pt x="262051" y="120332"/>
                  </a:lnTo>
                  <a:lnTo>
                    <a:pt x="256527" y="128536"/>
                  </a:lnTo>
                  <a:lnTo>
                    <a:pt x="254508" y="138557"/>
                  </a:lnTo>
                  <a:lnTo>
                    <a:pt x="254508" y="154051"/>
                  </a:lnTo>
                  <a:lnTo>
                    <a:pt x="256527" y="164084"/>
                  </a:lnTo>
                  <a:lnTo>
                    <a:pt x="262064" y="172275"/>
                  </a:lnTo>
                  <a:lnTo>
                    <a:pt x="270256" y="177812"/>
                  </a:lnTo>
                  <a:lnTo>
                    <a:pt x="280289" y="179832"/>
                  </a:lnTo>
                  <a:lnTo>
                    <a:pt x="367284" y="179832"/>
                  </a:lnTo>
                  <a:lnTo>
                    <a:pt x="367284" y="266827"/>
                  </a:lnTo>
                  <a:lnTo>
                    <a:pt x="369303" y="276860"/>
                  </a:lnTo>
                  <a:lnTo>
                    <a:pt x="374840" y="285051"/>
                  </a:lnTo>
                  <a:lnTo>
                    <a:pt x="383032" y="290588"/>
                  </a:lnTo>
                  <a:lnTo>
                    <a:pt x="393065" y="292608"/>
                  </a:lnTo>
                  <a:lnTo>
                    <a:pt x="408559" y="292608"/>
                  </a:lnTo>
                  <a:lnTo>
                    <a:pt x="418579" y="290588"/>
                  </a:lnTo>
                  <a:lnTo>
                    <a:pt x="426783" y="285051"/>
                  </a:lnTo>
                  <a:lnTo>
                    <a:pt x="432308" y="276860"/>
                  </a:lnTo>
                  <a:lnTo>
                    <a:pt x="434340" y="266827"/>
                  </a:lnTo>
                  <a:lnTo>
                    <a:pt x="434340" y="179832"/>
                  </a:lnTo>
                  <a:lnTo>
                    <a:pt x="521335" y="179832"/>
                  </a:lnTo>
                  <a:lnTo>
                    <a:pt x="531355" y="177812"/>
                  </a:lnTo>
                  <a:lnTo>
                    <a:pt x="539559" y="172275"/>
                  </a:lnTo>
                  <a:lnTo>
                    <a:pt x="545084" y="164084"/>
                  </a:lnTo>
                  <a:lnTo>
                    <a:pt x="547116" y="154051"/>
                  </a:lnTo>
                  <a:lnTo>
                    <a:pt x="547116" y="138557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84492" y="2625851"/>
              <a:ext cx="178307" cy="1783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9078468" y="4818888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324612" y="150876"/>
                </a:moveTo>
                <a:lnTo>
                  <a:pt x="322580" y="140779"/>
                </a:lnTo>
                <a:lnTo>
                  <a:pt x="317030" y="132549"/>
                </a:lnTo>
                <a:lnTo>
                  <a:pt x="308800" y="127000"/>
                </a:lnTo>
                <a:lnTo>
                  <a:pt x="298704" y="124968"/>
                </a:lnTo>
                <a:lnTo>
                  <a:pt x="199644" y="124968"/>
                </a:lnTo>
                <a:lnTo>
                  <a:pt x="199644" y="25908"/>
                </a:lnTo>
                <a:lnTo>
                  <a:pt x="197612" y="15811"/>
                </a:lnTo>
                <a:lnTo>
                  <a:pt x="192062" y="7581"/>
                </a:lnTo>
                <a:lnTo>
                  <a:pt x="183832" y="2032"/>
                </a:lnTo>
                <a:lnTo>
                  <a:pt x="173736" y="0"/>
                </a:lnTo>
                <a:lnTo>
                  <a:pt x="150876" y="0"/>
                </a:lnTo>
                <a:lnTo>
                  <a:pt x="140766" y="2032"/>
                </a:lnTo>
                <a:lnTo>
                  <a:pt x="132537" y="7581"/>
                </a:lnTo>
                <a:lnTo>
                  <a:pt x="126987" y="15811"/>
                </a:lnTo>
                <a:lnTo>
                  <a:pt x="124968" y="25908"/>
                </a:lnTo>
                <a:lnTo>
                  <a:pt x="124968" y="124968"/>
                </a:lnTo>
                <a:lnTo>
                  <a:pt x="25908" y="124968"/>
                </a:lnTo>
                <a:lnTo>
                  <a:pt x="15798" y="127000"/>
                </a:lnTo>
                <a:lnTo>
                  <a:pt x="7569" y="132549"/>
                </a:lnTo>
                <a:lnTo>
                  <a:pt x="2019" y="140779"/>
                </a:lnTo>
                <a:lnTo>
                  <a:pt x="0" y="150876"/>
                </a:lnTo>
                <a:lnTo>
                  <a:pt x="0" y="173736"/>
                </a:lnTo>
                <a:lnTo>
                  <a:pt x="2019" y="183845"/>
                </a:lnTo>
                <a:lnTo>
                  <a:pt x="7569" y="192074"/>
                </a:lnTo>
                <a:lnTo>
                  <a:pt x="15798" y="197624"/>
                </a:lnTo>
                <a:lnTo>
                  <a:pt x="25908" y="199644"/>
                </a:lnTo>
                <a:lnTo>
                  <a:pt x="124968" y="199644"/>
                </a:lnTo>
                <a:lnTo>
                  <a:pt x="124968" y="298704"/>
                </a:lnTo>
                <a:lnTo>
                  <a:pt x="126987" y="308813"/>
                </a:lnTo>
                <a:lnTo>
                  <a:pt x="132537" y="317042"/>
                </a:lnTo>
                <a:lnTo>
                  <a:pt x="140766" y="322592"/>
                </a:lnTo>
                <a:lnTo>
                  <a:pt x="150876" y="324612"/>
                </a:lnTo>
                <a:lnTo>
                  <a:pt x="173736" y="324612"/>
                </a:lnTo>
                <a:lnTo>
                  <a:pt x="183832" y="322592"/>
                </a:lnTo>
                <a:lnTo>
                  <a:pt x="192062" y="317042"/>
                </a:lnTo>
                <a:lnTo>
                  <a:pt x="197612" y="308813"/>
                </a:lnTo>
                <a:lnTo>
                  <a:pt x="199644" y="298704"/>
                </a:lnTo>
                <a:lnTo>
                  <a:pt x="199644" y="199644"/>
                </a:lnTo>
                <a:lnTo>
                  <a:pt x="298704" y="199644"/>
                </a:lnTo>
                <a:lnTo>
                  <a:pt x="308800" y="197624"/>
                </a:lnTo>
                <a:lnTo>
                  <a:pt x="317030" y="192074"/>
                </a:lnTo>
                <a:lnTo>
                  <a:pt x="322580" y="183845"/>
                </a:lnTo>
                <a:lnTo>
                  <a:pt x="324612" y="173736"/>
                </a:lnTo>
                <a:lnTo>
                  <a:pt x="324612" y="150876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06968" y="373379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4">
                <a:moveTo>
                  <a:pt x="292608" y="139446"/>
                </a:moveTo>
                <a:lnTo>
                  <a:pt x="290614" y="129679"/>
                </a:lnTo>
                <a:lnTo>
                  <a:pt x="285216" y="121691"/>
                </a:lnTo>
                <a:lnTo>
                  <a:pt x="277228" y="116293"/>
                </a:lnTo>
                <a:lnTo>
                  <a:pt x="267462" y="114300"/>
                </a:lnTo>
                <a:lnTo>
                  <a:pt x="179832" y="114300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75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19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4300"/>
                </a:lnTo>
                <a:lnTo>
                  <a:pt x="25146" y="114300"/>
                </a:lnTo>
                <a:lnTo>
                  <a:pt x="15367" y="116293"/>
                </a:lnTo>
                <a:lnTo>
                  <a:pt x="7378" y="121691"/>
                </a:lnTo>
                <a:lnTo>
                  <a:pt x="1981" y="129679"/>
                </a:lnTo>
                <a:lnTo>
                  <a:pt x="0" y="139446"/>
                </a:lnTo>
                <a:lnTo>
                  <a:pt x="0" y="154686"/>
                </a:lnTo>
                <a:lnTo>
                  <a:pt x="1981" y="164465"/>
                </a:lnTo>
                <a:lnTo>
                  <a:pt x="7378" y="172453"/>
                </a:lnTo>
                <a:lnTo>
                  <a:pt x="15367" y="177850"/>
                </a:lnTo>
                <a:lnTo>
                  <a:pt x="25146" y="179832"/>
                </a:lnTo>
                <a:lnTo>
                  <a:pt x="112776" y="179832"/>
                </a:lnTo>
                <a:lnTo>
                  <a:pt x="112776" y="266827"/>
                </a:lnTo>
                <a:lnTo>
                  <a:pt x="114795" y="276860"/>
                </a:lnTo>
                <a:lnTo>
                  <a:pt x="120332" y="285051"/>
                </a:lnTo>
                <a:lnTo>
                  <a:pt x="128524" y="290588"/>
                </a:lnTo>
                <a:lnTo>
                  <a:pt x="138557" y="292608"/>
                </a:lnTo>
                <a:lnTo>
                  <a:pt x="154051" y="292608"/>
                </a:lnTo>
                <a:lnTo>
                  <a:pt x="164071" y="290588"/>
                </a:lnTo>
                <a:lnTo>
                  <a:pt x="172275" y="285051"/>
                </a:lnTo>
                <a:lnTo>
                  <a:pt x="177800" y="276860"/>
                </a:lnTo>
                <a:lnTo>
                  <a:pt x="179832" y="266827"/>
                </a:lnTo>
                <a:lnTo>
                  <a:pt x="179832" y="179832"/>
                </a:lnTo>
                <a:lnTo>
                  <a:pt x="267462" y="179832"/>
                </a:lnTo>
                <a:lnTo>
                  <a:pt x="277228" y="177850"/>
                </a:lnTo>
                <a:lnTo>
                  <a:pt x="285216" y="172453"/>
                </a:lnTo>
                <a:lnTo>
                  <a:pt x="290614" y="164465"/>
                </a:lnTo>
                <a:lnTo>
                  <a:pt x="292608" y="154686"/>
                </a:lnTo>
                <a:lnTo>
                  <a:pt x="292608" y="139446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05671" y="1684020"/>
            <a:ext cx="179831" cy="178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73111" y="952500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80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8" y="80867"/>
                </a:lnTo>
                <a:lnTo>
                  <a:pt x="292453" y="121920"/>
                </a:lnTo>
                <a:lnTo>
                  <a:pt x="302641" y="172212"/>
                </a:lnTo>
                <a:lnTo>
                  <a:pt x="292453" y="222504"/>
                </a:lnTo>
                <a:lnTo>
                  <a:pt x="264668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63684" y="1354835"/>
            <a:ext cx="173990" cy="172720"/>
          </a:xfrm>
          <a:custGeom>
            <a:avLst/>
            <a:gdLst/>
            <a:ahLst/>
            <a:cxnLst/>
            <a:rect l="l" t="t" r="r" b="b"/>
            <a:pathLst>
              <a:path w="173990" h="172719">
                <a:moveTo>
                  <a:pt x="173736" y="72771"/>
                </a:moveTo>
                <a:lnTo>
                  <a:pt x="168021" y="67056"/>
                </a:lnTo>
                <a:lnTo>
                  <a:pt x="106680" y="67056"/>
                </a:lnTo>
                <a:lnTo>
                  <a:pt x="106680" y="5715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15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771"/>
                </a:lnTo>
                <a:lnTo>
                  <a:pt x="0" y="100965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6497"/>
                </a:lnTo>
                <a:lnTo>
                  <a:pt x="72771" y="172212"/>
                </a:lnTo>
                <a:lnTo>
                  <a:pt x="100965" y="172212"/>
                </a:lnTo>
                <a:lnTo>
                  <a:pt x="106680" y="166497"/>
                </a:lnTo>
                <a:lnTo>
                  <a:pt x="106680" y="106680"/>
                </a:lnTo>
                <a:lnTo>
                  <a:pt x="168021" y="106680"/>
                </a:lnTo>
                <a:lnTo>
                  <a:pt x="173736" y="100965"/>
                </a:lnTo>
                <a:lnTo>
                  <a:pt x="173736" y="72771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2564" y="6132576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7624" y="6338722"/>
            <a:ext cx="589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Material autorizado sólo a personas inscritas a los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0154" y="2637231"/>
            <a:ext cx="631761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A1FF"/>
                </a:solidFill>
                <a:latin typeface="Arial"/>
                <a:cs typeface="Arial"/>
              </a:rPr>
              <a:t>Módulo 9: Fundamentos de la  Arquitectura de </a:t>
            </a:r>
            <a:r>
              <a:rPr sz="3200" b="1" spc="-5" dirty="0">
                <a:solidFill>
                  <a:srgbClr val="00A1FF"/>
                </a:solidFill>
                <a:latin typeface="Arial"/>
                <a:cs typeface="Arial"/>
              </a:rPr>
              <a:t>Microservicios</a:t>
            </a:r>
            <a:r>
              <a:rPr sz="3200" b="1" spc="-120" dirty="0">
                <a:solidFill>
                  <a:srgbClr val="00A1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A1FF"/>
                </a:solidFill>
                <a:latin typeface="Arial"/>
                <a:cs typeface="Arial"/>
              </a:rPr>
              <a:t>y  </a:t>
            </a:r>
            <a:r>
              <a:rPr sz="3200" b="1" spc="-5" dirty="0">
                <a:solidFill>
                  <a:srgbClr val="00A1FF"/>
                </a:solidFill>
                <a:latin typeface="Arial"/>
                <a:cs typeface="Arial"/>
              </a:rPr>
              <a:t>Contenerización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689335" y="6106667"/>
            <a:ext cx="1176527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255" y="5169408"/>
            <a:ext cx="859536" cy="7345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62024" y="5398719"/>
            <a:ext cx="1378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Jorge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Heredia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464307" y="5413247"/>
            <a:ext cx="292607" cy="2484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22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Desafíos Comunes 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9046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Incremento en los Requisitos de Sincronización de</a:t>
            </a:r>
            <a:r>
              <a:rPr sz="2800" b="0" spc="1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Datos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3928" y="1789938"/>
            <a:ext cx="54349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Es </a:t>
            </a:r>
            <a:r>
              <a:rPr sz="1800" spc="-5" dirty="0">
                <a:latin typeface="Arial"/>
                <a:cs typeface="Arial"/>
              </a:rPr>
              <a:t>común que cada </a:t>
            </a:r>
            <a:r>
              <a:rPr sz="1800" b="1" spc="-5" dirty="0">
                <a:latin typeface="Arial"/>
                <a:cs typeface="Arial"/>
              </a:rPr>
              <a:t>microservicio establezca </a:t>
            </a:r>
            <a:r>
              <a:rPr sz="1800" b="1" dirty="0">
                <a:latin typeface="Arial"/>
                <a:cs typeface="Arial"/>
              </a:rPr>
              <a:t>su  propio </a:t>
            </a:r>
            <a:r>
              <a:rPr sz="1800" b="1" spc="-5" dirty="0">
                <a:latin typeface="Arial"/>
                <a:cs typeface="Arial"/>
              </a:rPr>
              <a:t>ambiente aislado </a:t>
            </a:r>
            <a:r>
              <a:rPr sz="1800" spc="-5" dirty="0">
                <a:latin typeface="Arial"/>
                <a:cs typeface="Arial"/>
              </a:rPr>
              <a:t>con </a:t>
            </a:r>
            <a:r>
              <a:rPr sz="1800" dirty="0">
                <a:latin typeface="Arial"/>
                <a:cs typeface="Arial"/>
              </a:rPr>
              <a:t>sus </a:t>
            </a:r>
            <a:r>
              <a:rPr sz="1800" b="1" dirty="0">
                <a:latin typeface="Arial"/>
                <a:cs typeface="Arial"/>
              </a:rPr>
              <a:t>propios </a:t>
            </a:r>
            <a:r>
              <a:rPr sz="1800" b="1" spc="-5" dirty="0">
                <a:latin typeface="Arial"/>
                <a:cs typeface="Arial"/>
              </a:rPr>
              <a:t>recursos 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base </a:t>
            </a:r>
            <a:r>
              <a:rPr sz="1800" b="1" dirty="0">
                <a:latin typeface="Arial"/>
                <a:cs typeface="Arial"/>
              </a:rPr>
              <a:t>de datos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07252" y="1830717"/>
            <a:ext cx="4537075" cy="4125595"/>
            <a:chOff x="6207252" y="1830717"/>
            <a:chExt cx="4537075" cy="4125595"/>
          </a:xfrm>
        </p:grpSpPr>
        <p:sp>
          <p:nvSpPr>
            <p:cNvPr id="13" name="object 13"/>
            <p:cNvSpPr/>
            <p:nvPr/>
          </p:nvSpPr>
          <p:spPr>
            <a:xfrm>
              <a:off x="6443867" y="1830717"/>
              <a:ext cx="4300332" cy="33966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07252" y="4314444"/>
              <a:ext cx="2612136" cy="1641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3928" y="3961638"/>
            <a:ext cx="537337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 hace necesario </a:t>
            </a:r>
            <a:r>
              <a:rPr sz="1800" b="1" spc="-5" dirty="0">
                <a:latin typeface="Arial"/>
                <a:cs typeface="Arial"/>
              </a:rPr>
              <a:t>implementar mecanismos </a:t>
            </a:r>
            <a:r>
              <a:rPr sz="1800" b="1" dirty="0">
                <a:latin typeface="Arial"/>
                <a:cs typeface="Arial"/>
              </a:rPr>
              <a:t>de  </a:t>
            </a:r>
            <a:r>
              <a:rPr sz="1800" b="1" spc="-5" dirty="0">
                <a:latin typeface="Arial"/>
                <a:cs typeface="Arial"/>
              </a:rPr>
              <a:t>sincronización </a:t>
            </a: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5" dirty="0">
                <a:latin typeface="Arial"/>
                <a:cs typeface="Arial"/>
              </a:rPr>
              <a:t>medio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comunicación  asíncrona para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entrega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mensajes,  </a:t>
            </a:r>
            <a:r>
              <a:rPr sz="1800" b="1" dirty="0">
                <a:latin typeface="Arial"/>
                <a:cs typeface="Arial"/>
              </a:rPr>
              <a:t>notificaciones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y paralelismo </a:t>
            </a:r>
            <a:r>
              <a:rPr sz="1800" spc="-10" dirty="0">
                <a:latin typeface="Arial"/>
                <a:cs typeface="Arial"/>
              </a:rPr>
              <a:t>que  </a:t>
            </a:r>
            <a:r>
              <a:rPr sz="1800" b="1" spc="-5" dirty="0">
                <a:latin typeface="Arial"/>
                <a:cs typeface="Arial"/>
              </a:rPr>
              <a:t>garanticen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consistencia </a:t>
            </a:r>
            <a:r>
              <a:rPr sz="1800" spc="-5" dirty="0">
                <a:latin typeface="Arial"/>
                <a:cs typeface="Arial"/>
              </a:rPr>
              <a:t>de los datos a través de  los nodos que contienen </a:t>
            </a:r>
            <a:r>
              <a:rPr sz="1800" b="1" dirty="0">
                <a:latin typeface="Arial"/>
                <a:cs typeface="Arial"/>
              </a:rPr>
              <a:t>copias de los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mismos.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75204" y="2936610"/>
            <a:ext cx="757428" cy="7119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791583" y="2100072"/>
            <a:ext cx="6128385" cy="3840479"/>
            <a:chOff x="4791583" y="2100072"/>
            <a:chExt cx="6128385" cy="3840479"/>
          </a:xfrm>
        </p:grpSpPr>
        <p:sp>
          <p:nvSpPr>
            <p:cNvPr id="19" name="object 19"/>
            <p:cNvSpPr/>
            <p:nvPr/>
          </p:nvSpPr>
          <p:spPr>
            <a:xfrm>
              <a:off x="5637276" y="2100072"/>
              <a:ext cx="4303776" cy="1220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91583" y="3228339"/>
              <a:ext cx="1509014" cy="9116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35211" y="3963923"/>
              <a:ext cx="1984248" cy="19766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98641" y="2107187"/>
              <a:ext cx="1905635" cy="11081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7803" y="1938985"/>
            <a:ext cx="56781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Entendiendo</a:t>
            </a:r>
            <a:r>
              <a:rPr sz="4400" spc="-90" dirty="0"/>
              <a:t> </a:t>
            </a:r>
            <a:r>
              <a:rPr sz="4400" dirty="0"/>
              <a:t>DevOps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107188"/>
            <a:ext cx="12192000" cy="2659380"/>
            <a:chOff x="0" y="2107188"/>
            <a:chExt cx="12192000" cy="2659380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3748" y="1461007"/>
            <a:ext cx="10223500" cy="5101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DevOps es </a:t>
            </a:r>
            <a:r>
              <a:rPr sz="2000" b="1" dirty="0">
                <a:latin typeface="Arial"/>
                <a:cs typeface="Arial"/>
              </a:rPr>
              <a:t>una combinación de desarrollo de software y operaciones que enfatiza la  comunicación, la colaboración y la cohesión entre los desarrolladores y los</a:t>
            </a:r>
            <a:r>
              <a:rPr sz="2000" b="1" spc="-20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equipos  de operaciones de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TI.</a:t>
            </a:r>
            <a:endParaRPr sz="2000">
              <a:latin typeface="Arial"/>
              <a:cs typeface="Arial"/>
            </a:endParaRPr>
          </a:p>
          <a:p>
            <a:pPr marL="12700" marR="219710">
              <a:lnSpc>
                <a:spcPct val="100000"/>
              </a:lnSpc>
              <a:spcBef>
                <a:spcPts val="1560"/>
              </a:spcBef>
            </a:pPr>
            <a:r>
              <a:rPr sz="2000" dirty="0">
                <a:latin typeface="Arial"/>
                <a:cs typeface="Arial"/>
              </a:rPr>
              <a:t>La comprensión de los </a:t>
            </a:r>
            <a:r>
              <a:rPr sz="2000" b="1" dirty="0">
                <a:latin typeface="Arial"/>
                <a:cs typeface="Arial"/>
              </a:rPr>
              <a:t>métodos y prácticas de </a:t>
            </a: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es beneficiosa para los  arquitectos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porque </a:t>
            </a:r>
            <a:r>
              <a:rPr sz="2000" b="1" spc="-5" dirty="0">
                <a:latin typeface="Arial"/>
                <a:cs typeface="Arial"/>
              </a:rPr>
              <a:t>varios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patrones, herramientas y  técnicas cubiertas en este curso y el Módulo 10 están diseñadas para soportarse</a:t>
            </a:r>
            <a:r>
              <a:rPr sz="2000" b="1" spc="-229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  beneficiarse de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DevOps.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Arial"/>
              <a:cs typeface="Arial"/>
            </a:endParaRPr>
          </a:p>
          <a:p>
            <a:pPr marL="1233170" marR="7613015" indent="2540" algn="ctr">
              <a:lnSpc>
                <a:spcPct val="176100"/>
              </a:lnSpc>
            </a:pPr>
            <a:r>
              <a:rPr sz="1800" spc="-5" dirty="0">
                <a:latin typeface="Arial"/>
                <a:cs typeface="Arial"/>
              </a:rPr>
              <a:t>Prácticas  Beneficios  Etapas  H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rram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tas  </a:t>
            </a:r>
            <a:r>
              <a:rPr sz="1800" spc="-5" dirty="0">
                <a:latin typeface="Arial"/>
                <a:cs typeface="Arial"/>
              </a:rPr>
              <a:t>Medición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39691" y="2107188"/>
            <a:ext cx="4164965" cy="4659630"/>
            <a:chOff x="4139691" y="2107188"/>
            <a:chExt cx="4164965" cy="4659630"/>
          </a:xfrm>
        </p:grpSpPr>
        <p:sp>
          <p:nvSpPr>
            <p:cNvPr id="13" name="object 13"/>
            <p:cNvSpPr/>
            <p:nvPr/>
          </p:nvSpPr>
          <p:spPr>
            <a:xfrm>
              <a:off x="4174246" y="4151376"/>
              <a:ext cx="3838930" cy="26151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5836" y="1528952"/>
            <a:ext cx="10370820" cy="4487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En el pasado muchos </a:t>
            </a:r>
            <a:r>
              <a:rPr sz="2000" b="1" dirty="0">
                <a:latin typeface="Arial"/>
                <a:cs typeface="Arial"/>
              </a:rPr>
              <a:t>departamentos y organizaciones de TI crearon </a:t>
            </a:r>
            <a:r>
              <a:rPr sz="2000" b="1" spc="-5" dirty="0">
                <a:latin typeface="Arial"/>
                <a:cs typeface="Arial"/>
              </a:rPr>
              <a:t>silos </a:t>
            </a:r>
            <a:r>
              <a:rPr sz="2000" b="1" dirty="0">
                <a:latin typeface="Arial"/>
                <a:cs typeface="Arial"/>
              </a:rPr>
              <a:t>de  aplicaciones o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en respuesta a </a:t>
            </a:r>
            <a:r>
              <a:rPr sz="2000" b="1" spc="-5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demandas a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requisitos tácticos. Tanto  los grupos de TI como los de negocios requieren actualizaciones y lanzamientos</a:t>
            </a:r>
            <a:r>
              <a:rPr sz="2000" b="1" spc="-1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más  frecuentes </a:t>
            </a:r>
            <a:r>
              <a:rPr sz="2000" dirty="0">
                <a:latin typeface="Arial"/>
                <a:cs typeface="Arial"/>
              </a:rPr>
              <a:t>de sus </a:t>
            </a:r>
            <a:r>
              <a:rPr sz="2000" b="1" spc="-5" dirty="0">
                <a:latin typeface="Arial"/>
                <a:cs typeface="Arial"/>
              </a:rPr>
              <a:t>proyectos </a:t>
            </a:r>
            <a:r>
              <a:rPr sz="2000" b="1" dirty="0">
                <a:latin typeface="Arial"/>
                <a:cs typeface="Arial"/>
              </a:rPr>
              <a:t>de soluciones de automatización </a:t>
            </a:r>
            <a:r>
              <a:rPr sz="2000" dirty="0">
                <a:latin typeface="Arial"/>
                <a:cs typeface="Arial"/>
              </a:rPr>
              <a:t>lo que puede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aumentar: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Arial"/>
              <a:cs typeface="Arial"/>
            </a:endParaRPr>
          </a:p>
          <a:p>
            <a:pPr marL="617220" indent="-163830">
              <a:lnSpc>
                <a:spcPct val="100000"/>
              </a:lnSpc>
              <a:buFont typeface="Arial"/>
              <a:buChar char="•"/>
              <a:tabLst>
                <a:tab pos="61785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La cantidad de cambios que deben</a:t>
            </a:r>
            <a:r>
              <a:rPr sz="2000" b="1" spc="-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hacerse</a:t>
            </a:r>
            <a:endParaRPr sz="2000">
              <a:latin typeface="Arial"/>
              <a:cs typeface="Arial"/>
            </a:endParaRPr>
          </a:p>
          <a:p>
            <a:pPr marL="617220" indent="-163830">
              <a:lnSpc>
                <a:spcPct val="100000"/>
              </a:lnSpc>
              <a:buFont typeface="Arial"/>
              <a:buChar char="•"/>
              <a:tabLst>
                <a:tab pos="61785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Los lanzamientos que se</a:t>
            </a:r>
            <a:r>
              <a:rPr sz="2000" b="1" spc="-5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implementarán</a:t>
            </a:r>
            <a:endParaRPr sz="2000">
              <a:latin typeface="Arial"/>
              <a:cs typeface="Arial"/>
            </a:endParaRPr>
          </a:p>
          <a:p>
            <a:pPr marL="617220" marR="2931160" indent="-163195">
              <a:lnSpc>
                <a:spcPct val="100000"/>
              </a:lnSpc>
              <a:buFont typeface="Arial"/>
              <a:buChar char="•"/>
              <a:tabLst>
                <a:tab pos="61785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La cantidad de despliegues y actualizaciones que</a:t>
            </a:r>
            <a:r>
              <a:rPr sz="2000" b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deben  planificarse y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administrarse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Arial"/>
              <a:cs typeface="Arial"/>
            </a:endParaRPr>
          </a:p>
          <a:p>
            <a:pPr marL="12700" marR="112395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permite a las organizaciones tener lanzamientos más frecuentes de su  software </a:t>
            </a:r>
            <a:r>
              <a:rPr sz="2000" dirty="0">
                <a:latin typeface="Arial"/>
                <a:cs typeface="Arial"/>
              </a:rPr>
              <a:t>y les permite </a:t>
            </a:r>
            <a:r>
              <a:rPr sz="2000" b="1" dirty="0">
                <a:latin typeface="Arial"/>
                <a:cs typeface="Arial"/>
              </a:rPr>
              <a:t>desplegar aplicaciones con </a:t>
            </a:r>
            <a:r>
              <a:rPr sz="2000" b="1" spc="-10" dirty="0">
                <a:latin typeface="Arial"/>
                <a:cs typeface="Arial"/>
              </a:rPr>
              <a:t>mayor </a:t>
            </a:r>
            <a:r>
              <a:rPr sz="2000" b="1" dirty="0">
                <a:latin typeface="Arial"/>
                <a:cs typeface="Arial"/>
              </a:rPr>
              <a:t>frecuencia manteniendo la  estabilidad del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y ganando la </a:t>
            </a:r>
            <a:r>
              <a:rPr sz="2000" b="1" spc="-5" dirty="0">
                <a:latin typeface="Arial"/>
                <a:cs typeface="Arial"/>
              </a:rPr>
              <a:t>velocidad </a:t>
            </a:r>
            <a:r>
              <a:rPr sz="2000" b="1" dirty="0">
                <a:latin typeface="Arial"/>
                <a:cs typeface="Arial"/>
              </a:rPr>
              <a:t>necesaria </a:t>
            </a:r>
            <a:r>
              <a:rPr sz="2000" dirty="0">
                <a:latin typeface="Arial"/>
                <a:cs typeface="Arial"/>
              </a:rPr>
              <a:t>en un entorno </a:t>
            </a:r>
            <a:r>
              <a:rPr sz="2000" b="1" spc="-5" dirty="0">
                <a:latin typeface="Arial"/>
                <a:cs typeface="Arial"/>
              </a:rPr>
              <a:t>competitivo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  </a:t>
            </a:r>
            <a:r>
              <a:rPr sz="2000" b="1" spc="-5" dirty="0">
                <a:latin typeface="Arial"/>
                <a:cs typeface="Arial"/>
              </a:rPr>
              <a:t>innovador.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6341" y="1681352"/>
            <a:ext cx="10550525" cy="3562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" marR="286385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aboga firmemente por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automatización y el monitoreo de diferentes</a:t>
            </a:r>
            <a:r>
              <a:rPr sz="2000" b="1" spc="-1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etapas  </a:t>
            </a:r>
            <a:r>
              <a:rPr sz="2000" dirty="0">
                <a:latin typeface="Arial"/>
                <a:cs typeface="Arial"/>
              </a:rPr>
              <a:t>de desarrollo, despliegue y operación </a:t>
            </a:r>
            <a:r>
              <a:rPr sz="2000" b="1" dirty="0">
                <a:latin typeface="Arial"/>
                <a:cs typeface="Arial"/>
              </a:rPr>
              <a:t>para obtener una integración y entrega continua  sólida y consistente de las aplicaciones y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se centra en todo el ciclo de </a:t>
            </a:r>
            <a:r>
              <a:rPr sz="2000" b="1" spc="-10" dirty="0">
                <a:latin typeface="Arial"/>
                <a:cs typeface="Arial"/>
              </a:rPr>
              <a:t>vida </a:t>
            </a:r>
            <a:r>
              <a:rPr sz="2000" b="1" spc="-5" dirty="0">
                <a:latin typeface="Arial"/>
                <a:cs typeface="Arial"/>
              </a:rPr>
              <a:t>incluida </a:t>
            </a:r>
            <a:r>
              <a:rPr sz="2000" b="1" dirty="0">
                <a:latin typeface="Arial"/>
                <a:cs typeface="Arial"/>
              </a:rPr>
              <a:t>la planificación, integración,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prueba,</a:t>
            </a:r>
            <a:endParaRPr sz="200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lanzamiento, despliegue, </a:t>
            </a:r>
            <a:r>
              <a:rPr sz="2000" b="1" spc="-5" dirty="0">
                <a:latin typeface="Arial"/>
                <a:cs typeface="Arial"/>
              </a:rPr>
              <a:t>retroalimentación </a:t>
            </a:r>
            <a:r>
              <a:rPr sz="2000" b="1" dirty="0">
                <a:latin typeface="Arial"/>
                <a:cs typeface="Arial"/>
              </a:rPr>
              <a:t>y gestión del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cambio.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Arial"/>
              <a:cs typeface="Arial"/>
            </a:endParaRPr>
          </a:p>
          <a:p>
            <a:pPr marL="12700" marR="1625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Al tiempo que </a:t>
            </a:r>
            <a:r>
              <a:rPr sz="2000" b="1" dirty="0">
                <a:latin typeface="Arial"/>
                <a:cs typeface="Arial"/>
              </a:rPr>
              <a:t>permite a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propietarios de negocios y aplicaciones lanzar y</a:t>
            </a:r>
            <a:r>
              <a:rPr sz="2000" b="1" spc="-1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desplegar  sus soluciones con </a:t>
            </a:r>
            <a:r>
              <a:rPr sz="2000" b="1" spc="-10" dirty="0">
                <a:latin typeface="Arial"/>
                <a:cs typeface="Arial"/>
              </a:rPr>
              <a:t>mayor </a:t>
            </a:r>
            <a:r>
              <a:rPr sz="2000" b="1" dirty="0">
                <a:latin typeface="Arial"/>
                <a:cs typeface="Arial"/>
              </a:rPr>
              <a:t>frecuencia y asegurar la consistencia e integridad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las  </a:t>
            </a:r>
            <a:r>
              <a:rPr sz="2000" dirty="0">
                <a:latin typeface="Arial"/>
                <a:cs typeface="Arial"/>
              </a:rPr>
              <a:t>soluciones al </a:t>
            </a:r>
            <a:r>
              <a:rPr sz="2000" b="1" dirty="0">
                <a:latin typeface="Arial"/>
                <a:cs typeface="Arial"/>
              </a:rPr>
              <a:t>adherirse a </a:t>
            </a:r>
            <a:r>
              <a:rPr sz="2000" b="1" spc="-5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prácticas establecidas del aseguramiento de la calidad  (QA).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8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Prácticas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8747" y="1493901"/>
            <a:ext cx="10477500" cy="4726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introduce un conjunto de prácticas </a:t>
            </a:r>
            <a:r>
              <a:rPr sz="2000" dirty="0">
                <a:latin typeface="Arial"/>
                <a:cs typeface="Arial"/>
              </a:rPr>
              <a:t>que se pueden llevar a cabo </a:t>
            </a:r>
            <a:r>
              <a:rPr sz="2000" b="1" dirty="0">
                <a:latin typeface="Arial"/>
                <a:cs typeface="Arial"/>
              </a:rPr>
              <a:t>para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maximizar  los beneficios y la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eficiencia.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"/>
              <a:cs typeface="Arial"/>
            </a:endParaRPr>
          </a:p>
          <a:p>
            <a:pPr marL="12700" marR="23304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Estas </a:t>
            </a:r>
            <a:r>
              <a:rPr sz="2000" b="1" dirty="0">
                <a:latin typeface="Arial"/>
                <a:cs typeface="Arial"/>
              </a:rPr>
              <a:t>prácticas se centran en el desarrollo y la operación en un entorno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colaborativo  </a:t>
            </a:r>
            <a:r>
              <a:rPr sz="2000" b="1" dirty="0">
                <a:latin typeface="Arial"/>
                <a:cs typeface="Arial"/>
              </a:rPr>
              <a:t>para desarrollar, cambiar, adoptar, administrar y escalar productos rápidamente  mientras se mantiene seguro y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conforme.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Arial"/>
              <a:cs typeface="Arial"/>
            </a:endParaRPr>
          </a:p>
          <a:p>
            <a:pPr marL="919480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Microservicios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como Primera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Estrategia</a:t>
            </a:r>
            <a:endParaRPr sz="2000">
              <a:latin typeface="Arial"/>
              <a:cs typeface="Arial"/>
            </a:endParaRPr>
          </a:p>
          <a:p>
            <a:pPr marL="919480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Integración Continua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(CI)</a:t>
            </a:r>
            <a:endParaRPr sz="2000">
              <a:latin typeface="Arial"/>
              <a:cs typeface="Arial"/>
            </a:endParaRPr>
          </a:p>
          <a:p>
            <a:pPr marL="919480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Entrega Continua</a:t>
            </a:r>
            <a:r>
              <a:rPr sz="2000" b="1" spc="-5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(CD)</a:t>
            </a:r>
            <a:endParaRPr sz="2000">
              <a:latin typeface="Arial"/>
              <a:cs typeface="Arial"/>
            </a:endParaRPr>
          </a:p>
          <a:p>
            <a:pPr marL="919480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Infraestructura como Código</a:t>
            </a:r>
            <a:r>
              <a:rPr sz="2000" b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(IaC)</a:t>
            </a:r>
            <a:endParaRPr sz="2000">
              <a:latin typeface="Arial"/>
              <a:cs typeface="Arial"/>
            </a:endParaRPr>
          </a:p>
          <a:p>
            <a:pPr marL="919480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Gestión de Configuración</a:t>
            </a:r>
            <a:r>
              <a:rPr sz="2000" b="1" spc="-8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Automatizada</a:t>
            </a:r>
            <a:endParaRPr sz="2000">
              <a:latin typeface="Arial"/>
              <a:cs typeface="Arial"/>
            </a:endParaRPr>
          </a:p>
          <a:p>
            <a:pPr marL="919480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Política como Código</a:t>
            </a:r>
            <a:r>
              <a:rPr sz="2000" b="1" spc="-5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(PaC)</a:t>
            </a:r>
            <a:endParaRPr sz="2000">
              <a:latin typeface="Arial"/>
              <a:cs typeface="Arial"/>
            </a:endParaRPr>
          </a:p>
          <a:p>
            <a:pPr marL="919480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Monitoreo y</a:t>
            </a:r>
            <a:r>
              <a:rPr sz="2000" b="1" spc="-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Registro</a:t>
            </a:r>
            <a:endParaRPr sz="2000">
              <a:latin typeface="Arial"/>
              <a:cs typeface="Arial"/>
            </a:endParaRPr>
          </a:p>
          <a:p>
            <a:pPr marL="919480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Colaboracion y</a:t>
            </a:r>
            <a:r>
              <a:rPr sz="2000" b="1" spc="-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Comunicacion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8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Prácticas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04045" cy="16376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Microservicios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como Primera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Estrategia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Arial"/>
              <a:cs typeface="Arial"/>
            </a:endParaRPr>
          </a:p>
          <a:p>
            <a:pPr marL="29845" marR="508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spc="-5" dirty="0">
                <a:latin typeface="Arial"/>
                <a:cs typeface="Arial"/>
              </a:rPr>
              <a:t>organización </a:t>
            </a:r>
            <a:r>
              <a:rPr sz="2000" b="1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orienta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usar microservicios </a:t>
            </a:r>
            <a:r>
              <a:rPr sz="2000" b="1" dirty="0">
                <a:latin typeface="Arial"/>
                <a:cs typeface="Arial"/>
              </a:rPr>
              <a:t>donde sea </a:t>
            </a:r>
            <a:r>
              <a:rPr sz="2000" b="1" spc="-5" dirty="0">
                <a:latin typeface="Arial"/>
                <a:cs typeface="Arial"/>
              </a:rPr>
              <a:t>posible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spc="-10" dirty="0">
                <a:latin typeface="Arial"/>
                <a:cs typeface="Arial"/>
              </a:rPr>
              <a:t>se  </a:t>
            </a:r>
            <a:r>
              <a:rPr sz="2000" dirty="0">
                <a:latin typeface="Arial"/>
                <a:cs typeface="Arial"/>
              </a:rPr>
              <a:t>distribuyen los microservicios a </a:t>
            </a:r>
            <a:r>
              <a:rPr sz="2000" spc="-5" dirty="0">
                <a:latin typeface="Arial"/>
                <a:cs typeface="Arial"/>
              </a:rPr>
              <a:t>diferentes </a:t>
            </a:r>
            <a:r>
              <a:rPr sz="2000" dirty="0">
                <a:latin typeface="Arial"/>
                <a:cs typeface="Arial"/>
              </a:rPr>
              <a:t>equipos </a:t>
            </a:r>
            <a:r>
              <a:rPr sz="2000" spc="-5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incrementar </a:t>
            </a:r>
            <a:r>
              <a:rPr sz="2000" b="1" spc="-5" dirty="0">
                <a:latin typeface="Arial"/>
                <a:cs typeface="Arial"/>
              </a:rPr>
              <a:t>la agilidad </a:t>
            </a:r>
            <a:r>
              <a:rPr sz="2000" b="1" dirty="0">
                <a:latin typeface="Arial"/>
                <a:cs typeface="Arial"/>
              </a:rPr>
              <a:t>en  las liberaciones y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independencia en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gestión del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cambio.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26408" y="3228339"/>
            <a:ext cx="2568575" cy="3339465"/>
            <a:chOff x="4026408" y="3228339"/>
            <a:chExt cx="2568575" cy="3339465"/>
          </a:xfrm>
        </p:grpSpPr>
        <p:sp>
          <p:nvSpPr>
            <p:cNvPr id="13" name="object 13"/>
            <p:cNvSpPr/>
            <p:nvPr/>
          </p:nvSpPr>
          <p:spPr>
            <a:xfrm>
              <a:off x="4026408" y="3814571"/>
              <a:ext cx="2568524" cy="27529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3" y="3228339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8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Prácticas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6110" cy="2545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Integración Continua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(CI)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Arial"/>
              <a:cs typeface="Arial"/>
            </a:endParaRPr>
          </a:p>
          <a:p>
            <a:pPr marL="41275" marR="5080" algn="just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Práctica </a:t>
            </a:r>
            <a:r>
              <a:rPr sz="2000" dirty="0">
                <a:latin typeface="Arial"/>
                <a:cs typeface="Arial"/>
              </a:rPr>
              <a:t>donde </a:t>
            </a:r>
            <a:r>
              <a:rPr sz="2000" b="1" dirty="0">
                <a:latin typeface="Arial"/>
                <a:cs typeface="Arial"/>
              </a:rPr>
              <a:t>los </a:t>
            </a:r>
            <a:r>
              <a:rPr sz="2000" b="1" spc="-5" dirty="0">
                <a:latin typeface="Arial"/>
                <a:cs typeface="Arial"/>
              </a:rPr>
              <a:t>desarrolladores integran </a:t>
            </a:r>
            <a:r>
              <a:rPr sz="2000" b="1" spc="-10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código varias veces </a:t>
            </a:r>
            <a:r>
              <a:rPr sz="2000" b="1" spc="-10" dirty="0">
                <a:latin typeface="Arial"/>
                <a:cs typeface="Arial"/>
              </a:rPr>
              <a:t>al </a:t>
            </a:r>
            <a:r>
              <a:rPr sz="2000" b="1" dirty="0">
                <a:latin typeface="Arial"/>
                <a:cs typeface="Arial"/>
              </a:rPr>
              <a:t>día en </a:t>
            </a:r>
            <a:r>
              <a:rPr sz="2000" b="1" spc="-5" dirty="0">
                <a:latin typeface="Arial"/>
                <a:cs typeface="Arial"/>
              </a:rPr>
              <a:t>un  </a:t>
            </a:r>
            <a:r>
              <a:rPr sz="2000" b="1" dirty="0">
                <a:latin typeface="Arial"/>
                <a:cs typeface="Arial"/>
              </a:rPr>
              <a:t>repositorio central </a:t>
            </a:r>
            <a:r>
              <a:rPr sz="2000" spc="-5" dirty="0">
                <a:latin typeface="Arial"/>
                <a:cs typeface="Arial"/>
              </a:rPr>
              <a:t>para garantizar </a:t>
            </a:r>
            <a:r>
              <a:rPr sz="2000" spc="-10" dirty="0">
                <a:latin typeface="Arial"/>
                <a:cs typeface="Arial"/>
              </a:rPr>
              <a:t>la </a:t>
            </a:r>
            <a:r>
              <a:rPr sz="2000" b="1" spc="-5" dirty="0">
                <a:latin typeface="Arial"/>
                <a:cs typeface="Arial"/>
              </a:rPr>
              <a:t>consistencia </a:t>
            </a:r>
            <a:r>
              <a:rPr sz="2000" spc="-10" dirty="0">
                <a:latin typeface="Arial"/>
                <a:cs typeface="Arial"/>
              </a:rPr>
              <a:t>en </a:t>
            </a:r>
            <a:r>
              <a:rPr sz="2000" spc="-5" dirty="0">
                <a:latin typeface="Arial"/>
                <a:cs typeface="Arial"/>
              </a:rPr>
              <a:t>los incrementos </a:t>
            </a:r>
            <a:r>
              <a:rPr sz="2000" dirty="0">
                <a:latin typeface="Arial"/>
                <a:cs typeface="Arial"/>
              </a:rPr>
              <a:t>de  desarrollo. A </a:t>
            </a:r>
            <a:r>
              <a:rPr sz="2000" spc="-5" dirty="0">
                <a:latin typeface="Arial"/>
                <a:cs typeface="Arial"/>
              </a:rPr>
              <a:t>partir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esta práctica </a:t>
            </a:r>
            <a:r>
              <a:rPr sz="2000" dirty="0">
                <a:latin typeface="Arial"/>
                <a:cs typeface="Arial"/>
              </a:rPr>
              <a:t>también </a:t>
            </a:r>
            <a:r>
              <a:rPr sz="2000" spc="-5" dirty="0">
                <a:latin typeface="Arial"/>
                <a:cs typeface="Arial"/>
              </a:rPr>
              <a:t>se </a:t>
            </a:r>
            <a:r>
              <a:rPr sz="2000" dirty="0">
                <a:latin typeface="Arial"/>
                <a:cs typeface="Arial"/>
              </a:rPr>
              <a:t>automatiza </a:t>
            </a:r>
            <a:r>
              <a:rPr sz="2000" spc="-10" dirty="0">
                <a:latin typeface="Arial"/>
                <a:cs typeface="Arial"/>
              </a:rPr>
              <a:t>el </a:t>
            </a:r>
            <a:r>
              <a:rPr sz="2000" spc="-5" dirty="0">
                <a:latin typeface="Arial"/>
                <a:cs typeface="Arial"/>
              </a:rPr>
              <a:t>empaquetado,  pruebas </a:t>
            </a:r>
            <a:r>
              <a:rPr sz="2000" dirty="0">
                <a:latin typeface="Arial"/>
                <a:cs typeface="Arial"/>
              </a:rPr>
              <a:t>y despliegue. </a:t>
            </a:r>
            <a:r>
              <a:rPr sz="2000" spc="-10" dirty="0">
                <a:latin typeface="Arial"/>
                <a:cs typeface="Arial"/>
              </a:rPr>
              <a:t>La </a:t>
            </a:r>
            <a:r>
              <a:rPr sz="2000" spc="-5" dirty="0">
                <a:latin typeface="Arial"/>
                <a:cs typeface="Arial"/>
              </a:rPr>
              <a:t>automatización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las </a:t>
            </a:r>
            <a:r>
              <a:rPr sz="2000" spc="-5" dirty="0">
                <a:latin typeface="Arial"/>
                <a:cs typeface="Arial"/>
              </a:rPr>
              <a:t>pruebas permite identificar </a:t>
            </a:r>
            <a:r>
              <a:rPr sz="2000" dirty="0">
                <a:latin typeface="Arial"/>
                <a:cs typeface="Arial"/>
              </a:rPr>
              <a:t>y  </a:t>
            </a:r>
            <a:r>
              <a:rPr sz="2000" spc="-5" dirty="0">
                <a:latin typeface="Arial"/>
                <a:cs typeface="Arial"/>
              </a:rPr>
              <a:t>corregir </a:t>
            </a:r>
            <a:r>
              <a:rPr sz="2000" dirty="0">
                <a:latin typeface="Arial"/>
                <a:cs typeface="Arial"/>
              </a:rPr>
              <a:t>los </a:t>
            </a:r>
            <a:r>
              <a:rPr sz="2000" spc="-5" dirty="0">
                <a:latin typeface="Arial"/>
                <a:cs typeface="Arial"/>
              </a:rPr>
              <a:t>errores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manera anticipada para reducir </a:t>
            </a:r>
            <a:r>
              <a:rPr sz="2000" dirty="0">
                <a:latin typeface="Arial"/>
                <a:cs typeface="Arial"/>
              </a:rPr>
              <a:t>los </a:t>
            </a:r>
            <a:r>
              <a:rPr sz="2000" spc="-5" dirty="0">
                <a:latin typeface="Arial"/>
                <a:cs typeface="Arial"/>
              </a:rPr>
              <a:t>tiempos </a:t>
            </a:r>
            <a:r>
              <a:rPr sz="2000" spc="-10" dirty="0">
                <a:latin typeface="Arial"/>
                <a:cs typeface="Arial"/>
              </a:rPr>
              <a:t>en </a:t>
            </a:r>
            <a:r>
              <a:rPr sz="2000" spc="-5" dirty="0">
                <a:latin typeface="Arial"/>
                <a:cs typeface="Arial"/>
              </a:rPr>
              <a:t>la fase </a:t>
            </a:r>
            <a:r>
              <a:rPr sz="2000" dirty="0">
                <a:latin typeface="Arial"/>
                <a:cs typeface="Arial"/>
              </a:rPr>
              <a:t>de  calidad y validación del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producto.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66905" y="2107188"/>
            <a:ext cx="7650480" cy="4424680"/>
            <a:chOff x="1866905" y="2107188"/>
            <a:chExt cx="7650480" cy="4424680"/>
          </a:xfrm>
        </p:grpSpPr>
        <p:sp>
          <p:nvSpPr>
            <p:cNvPr id="13" name="object 13"/>
            <p:cNvSpPr/>
            <p:nvPr/>
          </p:nvSpPr>
          <p:spPr>
            <a:xfrm>
              <a:off x="1866905" y="4389179"/>
              <a:ext cx="7650474" cy="21424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8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Prácticas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5475" cy="2240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Entrega Continua</a:t>
            </a:r>
            <a:r>
              <a:rPr sz="2000" b="1" spc="-5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(CD)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Arial"/>
              <a:cs typeface="Arial"/>
            </a:endParaRPr>
          </a:p>
          <a:p>
            <a:pPr marL="41275" marR="5080" algn="just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Práctica que permite </a:t>
            </a:r>
            <a:r>
              <a:rPr sz="2000" b="1" spc="-5" dirty="0">
                <a:latin typeface="Arial"/>
                <a:cs typeface="Arial"/>
              </a:rPr>
              <a:t>liberar </a:t>
            </a:r>
            <a:r>
              <a:rPr sz="2000" b="1" dirty="0">
                <a:latin typeface="Arial"/>
                <a:cs typeface="Arial"/>
              </a:rPr>
              <a:t>los cambios o </a:t>
            </a:r>
            <a:r>
              <a:rPr sz="2000" b="1" spc="-5" dirty="0">
                <a:latin typeface="Arial"/>
                <a:cs typeface="Arial"/>
              </a:rPr>
              <a:t>nuevas versiones </a:t>
            </a:r>
            <a:r>
              <a:rPr sz="2000" b="1" dirty="0">
                <a:latin typeface="Arial"/>
                <a:cs typeface="Arial"/>
              </a:rPr>
              <a:t>del </a:t>
            </a:r>
            <a:r>
              <a:rPr sz="2000" b="1" spc="-5" dirty="0">
                <a:latin typeface="Arial"/>
                <a:cs typeface="Arial"/>
              </a:rPr>
              <a:t>software </a:t>
            </a:r>
            <a:r>
              <a:rPr sz="2000" b="1" dirty="0">
                <a:latin typeface="Arial"/>
                <a:cs typeface="Arial"/>
              </a:rPr>
              <a:t>con  más </a:t>
            </a:r>
            <a:r>
              <a:rPr sz="2000" b="1" spc="-5" dirty="0">
                <a:latin typeface="Arial"/>
                <a:cs typeface="Arial"/>
              </a:rPr>
              <a:t>frecuencia </a:t>
            </a:r>
            <a:r>
              <a:rPr sz="2000" b="1" dirty="0">
                <a:latin typeface="Arial"/>
                <a:cs typeface="Arial"/>
              </a:rPr>
              <a:t>conservando su </a:t>
            </a:r>
            <a:r>
              <a:rPr sz="2000" b="1" spc="-5" dirty="0">
                <a:latin typeface="Arial"/>
                <a:cs typeface="Arial"/>
              </a:rPr>
              <a:t>estabilidad</a:t>
            </a:r>
            <a:r>
              <a:rPr sz="2000" spc="-5" dirty="0">
                <a:latin typeface="Arial"/>
                <a:cs typeface="Arial"/>
              </a:rPr>
              <a:t>. </a:t>
            </a:r>
            <a:r>
              <a:rPr sz="2000" dirty="0">
                <a:latin typeface="Arial"/>
                <a:cs typeface="Arial"/>
              </a:rPr>
              <a:t>La </a:t>
            </a:r>
            <a:r>
              <a:rPr sz="2000" spc="-5" dirty="0">
                <a:latin typeface="Arial"/>
                <a:cs typeface="Arial"/>
              </a:rPr>
              <a:t>entrega continua </a:t>
            </a:r>
            <a:r>
              <a:rPr sz="2000" dirty="0">
                <a:latin typeface="Arial"/>
                <a:cs typeface="Arial"/>
              </a:rPr>
              <a:t>se da </a:t>
            </a:r>
            <a:r>
              <a:rPr sz="2000" spc="-5" dirty="0">
                <a:latin typeface="Arial"/>
                <a:cs typeface="Arial"/>
              </a:rPr>
              <a:t>luego </a:t>
            </a:r>
            <a:r>
              <a:rPr sz="2000" dirty="0">
                <a:latin typeface="Arial"/>
                <a:cs typeface="Arial"/>
              </a:rPr>
              <a:t>de 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fase </a:t>
            </a:r>
            <a:r>
              <a:rPr sz="2000" spc="-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calidad y validación del producto. </a:t>
            </a:r>
            <a:r>
              <a:rPr sz="2000" spc="-5" dirty="0">
                <a:latin typeface="Arial"/>
                <a:cs typeface="Arial"/>
              </a:rPr>
              <a:t>El </a:t>
            </a:r>
            <a:r>
              <a:rPr sz="2000" dirty="0">
                <a:latin typeface="Arial"/>
                <a:cs typeface="Arial"/>
              </a:rPr>
              <a:t>valor de </a:t>
            </a:r>
            <a:r>
              <a:rPr sz="2000" spc="-5" dirty="0">
                <a:latin typeface="Arial"/>
                <a:cs typeface="Arial"/>
              </a:rPr>
              <a:t>la entrega continua </a:t>
            </a:r>
            <a:r>
              <a:rPr sz="2000" dirty="0">
                <a:latin typeface="Arial"/>
                <a:cs typeface="Arial"/>
              </a:rPr>
              <a:t>se  </a:t>
            </a:r>
            <a:r>
              <a:rPr sz="2000" spc="-5" dirty="0">
                <a:latin typeface="Arial"/>
                <a:cs typeface="Arial"/>
              </a:rPr>
              <a:t>incrementa </a:t>
            </a:r>
            <a:r>
              <a:rPr sz="2000" dirty="0">
                <a:latin typeface="Arial"/>
                <a:cs typeface="Arial"/>
              </a:rPr>
              <a:t>cuando se aplican </a:t>
            </a:r>
            <a:r>
              <a:rPr sz="2000" spc="-5" dirty="0">
                <a:latin typeface="Arial"/>
                <a:cs typeface="Arial"/>
              </a:rPr>
              <a:t>procesos </a:t>
            </a:r>
            <a:r>
              <a:rPr sz="2000" dirty="0">
                <a:latin typeface="Arial"/>
                <a:cs typeface="Arial"/>
              </a:rPr>
              <a:t>sólidos de </a:t>
            </a:r>
            <a:r>
              <a:rPr sz="2000" spc="-5" dirty="0">
                <a:latin typeface="Arial"/>
                <a:cs typeface="Arial"/>
              </a:rPr>
              <a:t>automatización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la pruebas  </a:t>
            </a:r>
            <a:r>
              <a:rPr sz="200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mejorar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consistencia del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software.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01267" y="2107188"/>
            <a:ext cx="9354820" cy="4414520"/>
            <a:chOff x="1001267" y="2107188"/>
            <a:chExt cx="9354820" cy="4414520"/>
          </a:xfrm>
        </p:grpSpPr>
        <p:sp>
          <p:nvSpPr>
            <p:cNvPr id="13" name="object 13"/>
            <p:cNvSpPr/>
            <p:nvPr/>
          </p:nvSpPr>
          <p:spPr>
            <a:xfrm>
              <a:off x="1001267" y="4117848"/>
              <a:ext cx="9354312" cy="2403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8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Prácticas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8015" cy="2240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Infraestructura como Código</a:t>
            </a:r>
            <a:r>
              <a:rPr sz="2000" b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(IaC)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Arial"/>
              <a:cs typeface="Arial"/>
            </a:endParaRPr>
          </a:p>
          <a:p>
            <a:pPr marL="41275" marR="508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Proceso </a:t>
            </a:r>
            <a:r>
              <a:rPr sz="2000" b="1" spc="-5" dirty="0">
                <a:latin typeface="Arial"/>
                <a:cs typeface="Arial"/>
              </a:rPr>
              <a:t>automatizado para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aprovisionamiento, </a:t>
            </a:r>
            <a:r>
              <a:rPr sz="2000" b="1" dirty="0">
                <a:latin typeface="Arial"/>
                <a:cs typeface="Arial"/>
              </a:rPr>
              <a:t>despliegue, </a:t>
            </a:r>
            <a:r>
              <a:rPr sz="2000" b="1" spc="-5" dirty="0">
                <a:latin typeface="Arial"/>
                <a:cs typeface="Arial"/>
              </a:rPr>
              <a:t>configuración </a:t>
            </a:r>
            <a:r>
              <a:rPr sz="2000" b="1" dirty="0">
                <a:latin typeface="Arial"/>
                <a:cs typeface="Arial"/>
              </a:rPr>
              <a:t>y  </a:t>
            </a:r>
            <a:r>
              <a:rPr sz="2000" b="1" spc="-5" dirty="0">
                <a:latin typeface="Arial"/>
                <a:cs typeface="Arial"/>
              </a:rPr>
              <a:t>administración de </a:t>
            </a:r>
            <a:r>
              <a:rPr sz="2000" b="1" dirty="0">
                <a:latin typeface="Arial"/>
                <a:cs typeface="Arial"/>
              </a:rPr>
              <a:t>recursos </a:t>
            </a:r>
            <a:r>
              <a:rPr sz="2000" b="1" spc="-5" dirty="0">
                <a:latin typeface="Arial"/>
                <a:cs typeface="Arial"/>
              </a:rPr>
              <a:t>de TI </a:t>
            </a:r>
            <a:r>
              <a:rPr sz="2000" dirty="0">
                <a:latin typeface="Arial"/>
                <a:cs typeface="Arial"/>
              </a:rPr>
              <a:t>mediante el </a:t>
            </a:r>
            <a:r>
              <a:rPr sz="2000" spc="-5" dirty="0">
                <a:latin typeface="Arial"/>
                <a:cs typeface="Arial"/>
              </a:rPr>
              <a:t>uso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herramientas de IaC </a:t>
            </a:r>
            <a:r>
              <a:rPr sz="2000" b="1" dirty="0">
                <a:latin typeface="Arial"/>
                <a:cs typeface="Arial"/>
              </a:rPr>
              <a:t>y  </a:t>
            </a:r>
            <a:r>
              <a:rPr sz="2000" b="1" spc="-5" dirty="0">
                <a:latin typeface="Arial"/>
                <a:cs typeface="Arial"/>
              </a:rPr>
              <a:t>definición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archivos </a:t>
            </a:r>
            <a:r>
              <a:rPr sz="2000" b="1" spc="5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configuración </a:t>
            </a:r>
            <a:r>
              <a:rPr sz="2000" dirty="0">
                <a:latin typeface="Arial"/>
                <a:cs typeface="Arial"/>
              </a:rPr>
              <a:t>con un mínimo de </a:t>
            </a:r>
            <a:r>
              <a:rPr sz="2000" spc="-5" dirty="0">
                <a:latin typeface="Arial"/>
                <a:cs typeface="Arial"/>
              </a:rPr>
              <a:t>interacción humana.  </a:t>
            </a:r>
            <a:r>
              <a:rPr sz="2000" dirty="0">
                <a:latin typeface="Arial"/>
                <a:cs typeface="Arial"/>
              </a:rPr>
              <a:t>Esto incluye </a:t>
            </a:r>
            <a:r>
              <a:rPr sz="2000" spc="-5" dirty="0">
                <a:latin typeface="Arial"/>
                <a:cs typeface="Arial"/>
              </a:rPr>
              <a:t>procesos </a:t>
            </a:r>
            <a:r>
              <a:rPr sz="2000" dirty="0">
                <a:latin typeface="Arial"/>
                <a:cs typeface="Arial"/>
              </a:rPr>
              <a:t>de automatización de gobierno, seguridad y </a:t>
            </a:r>
            <a:r>
              <a:rPr sz="2000" spc="-5" dirty="0">
                <a:latin typeface="Arial"/>
                <a:cs typeface="Arial"/>
              </a:rPr>
              <a:t>controles </a:t>
            </a:r>
            <a:r>
              <a:rPr sz="2000" spc="-15" dirty="0">
                <a:latin typeface="Arial"/>
                <a:cs typeface="Arial"/>
              </a:rPr>
              <a:t>de </a:t>
            </a:r>
            <a:r>
              <a:rPr sz="2000" spc="5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cumplimiento.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50276" y="2107188"/>
            <a:ext cx="7362825" cy="4597400"/>
            <a:chOff x="2050276" y="2107188"/>
            <a:chExt cx="7362825" cy="4597400"/>
          </a:xfrm>
        </p:grpSpPr>
        <p:sp>
          <p:nvSpPr>
            <p:cNvPr id="13" name="object 13"/>
            <p:cNvSpPr/>
            <p:nvPr/>
          </p:nvSpPr>
          <p:spPr>
            <a:xfrm>
              <a:off x="2050276" y="4243225"/>
              <a:ext cx="7362701" cy="24612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1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8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Prácticas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38732" y="4767118"/>
            <a:ext cx="8467725" cy="1900555"/>
            <a:chOff x="3538732" y="4767118"/>
            <a:chExt cx="8467725" cy="1900555"/>
          </a:xfrm>
        </p:grpSpPr>
        <p:sp>
          <p:nvSpPr>
            <p:cNvPr id="11" name="object 11"/>
            <p:cNvSpPr/>
            <p:nvPr/>
          </p:nvSpPr>
          <p:spPr>
            <a:xfrm>
              <a:off x="9892284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38732" y="4767118"/>
              <a:ext cx="6353551" cy="159253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08100" y="1661287"/>
            <a:ext cx="9493250" cy="2790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Gestión de Configuración</a:t>
            </a:r>
            <a:r>
              <a:rPr sz="2000" b="1" spc="-8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Automatizada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"/>
              <a:cs typeface="Arial"/>
            </a:endParaRPr>
          </a:p>
          <a:p>
            <a:pPr marL="19050" marR="5080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spc="-5" dirty="0">
                <a:latin typeface="Arial"/>
                <a:cs typeface="Arial"/>
              </a:rPr>
              <a:t>práctica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gestión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configuración </a:t>
            </a:r>
            <a:r>
              <a:rPr sz="2000" spc="-5" dirty="0">
                <a:latin typeface="Arial"/>
                <a:cs typeface="Arial"/>
              </a:rPr>
              <a:t>automatizada </a:t>
            </a:r>
            <a:r>
              <a:rPr sz="2000" b="1" dirty="0">
                <a:latin typeface="Arial"/>
                <a:cs typeface="Arial"/>
              </a:rPr>
              <a:t>tiene como </a:t>
            </a:r>
            <a:r>
              <a:rPr sz="2000" b="1" spc="-5" dirty="0">
                <a:latin typeface="Arial"/>
                <a:cs typeface="Arial"/>
              </a:rPr>
              <a:t>objetivo  </a:t>
            </a:r>
            <a:r>
              <a:rPr sz="2000" b="1" dirty="0">
                <a:latin typeface="Arial"/>
                <a:cs typeface="Arial"/>
              </a:rPr>
              <a:t>adoptar el proceso </a:t>
            </a:r>
            <a:r>
              <a:rPr sz="2000" b="1" spc="-5" dirty="0">
                <a:latin typeface="Arial"/>
                <a:cs typeface="Arial"/>
              </a:rPr>
              <a:t>de implementación de la </a:t>
            </a:r>
            <a:r>
              <a:rPr sz="2000" b="1" dirty="0">
                <a:latin typeface="Arial"/>
                <a:cs typeface="Arial"/>
              </a:rPr>
              <a:t>gestión </a:t>
            </a:r>
            <a:r>
              <a:rPr sz="2000" b="1" spc="-5" dirty="0">
                <a:latin typeface="Arial"/>
                <a:cs typeface="Arial"/>
              </a:rPr>
              <a:t>de la </a:t>
            </a:r>
            <a:r>
              <a:rPr sz="2000" b="1" dirty="0">
                <a:latin typeface="Arial"/>
                <a:cs typeface="Arial"/>
              </a:rPr>
              <a:t>configuración y los  cambios a </a:t>
            </a:r>
            <a:r>
              <a:rPr sz="2000" b="1" spc="-5" dirty="0">
                <a:latin typeface="Arial"/>
                <a:cs typeface="Arial"/>
              </a:rPr>
              <a:t>través de tareas automatizadas estandarizadas</a:t>
            </a:r>
            <a:r>
              <a:rPr sz="2000" spc="-5" dirty="0">
                <a:latin typeface="Arial"/>
                <a:cs typeface="Arial"/>
              </a:rPr>
              <a:t>. </a:t>
            </a:r>
            <a:r>
              <a:rPr sz="2000" dirty="0">
                <a:latin typeface="Arial"/>
                <a:cs typeface="Arial"/>
              </a:rPr>
              <a:t>Esto </a:t>
            </a:r>
            <a:r>
              <a:rPr sz="2000" b="1" spc="-5" dirty="0">
                <a:latin typeface="Arial"/>
                <a:cs typeface="Arial"/>
              </a:rPr>
              <a:t>minimiza </a:t>
            </a:r>
            <a:r>
              <a:rPr sz="2000" b="1" spc="-20" dirty="0">
                <a:latin typeface="Arial"/>
                <a:cs typeface="Arial"/>
              </a:rPr>
              <a:t>la  </a:t>
            </a:r>
            <a:r>
              <a:rPr sz="2000" b="1" dirty="0">
                <a:latin typeface="Arial"/>
                <a:cs typeface="Arial"/>
              </a:rPr>
              <a:t>necesidad </a:t>
            </a:r>
            <a:r>
              <a:rPr sz="2000" b="1" spc="-10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una interacción humana </a:t>
            </a:r>
            <a:r>
              <a:rPr sz="2000" dirty="0">
                <a:latin typeface="Arial"/>
                <a:cs typeface="Arial"/>
              </a:rPr>
              <a:t>directa con el sistema al </a:t>
            </a:r>
            <a:r>
              <a:rPr sz="2000" spc="-5" dirty="0">
                <a:latin typeface="Arial"/>
                <a:cs typeface="Arial"/>
              </a:rPr>
              <a:t>permitir que </a:t>
            </a:r>
            <a:r>
              <a:rPr sz="2000" dirty="0">
                <a:latin typeface="Arial"/>
                <a:cs typeface="Arial"/>
              </a:rPr>
              <a:t>los  equipos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desarrollo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operaciones implementen la </a:t>
            </a:r>
            <a:r>
              <a:rPr sz="2000" dirty="0">
                <a:latin typeface="Arial"/>
                <a:cs typeface="Arial"/>
              </a:rPr>
              <a:t>administración de </a:t>
            </a:r>
            <a:r>
              <a:rPr sz="2000" spc="-5" dirty="0">
                <a:latin typeface="Arial"/>
                <a:cs typeface="Arial"/>
              </a:rPr>
              <a:t>la  </a:t>
            </a:r>
            <a:r>
              <a:rPr sz="2000" dirty="0">
                <a:latin typeface="Arial"/>
                <a:cs typeface="Arial"/>
              </a:rPr>
              <a:t>configuración a </a:t>
            </a:r>
            <a:r>
              <a:rPr sz="2000" spc="-5" dirty="0">
                <a:latin typeface="Arial"/>
                <a:cs typeface="Arial"/>
              </a:rPr>
              <a:t>través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tareas automatizadas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estandarizadas </a:t>
            </a:r>
            <a:r>
              <a:rPr sz="2000" dirty="0">
                <a:latin typeface="Arial"/>
                <a:cs typeface="Arial"/>
              </a:rPr>
              <a:t>que resulten en  una mejor consistencia e integridad de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entrega del código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desarrollado.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3576" y="5201518"/>
            <a:ext cx="2895867" cy="883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995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22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Desafíos Comunes 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0172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Incremento en los Requisitos de Comunicación y Tráfico de</a:t>
            </a:r>
            <a:r>
              <a:rPr sz="2800" b="0" spc="2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9448" y="1643633"/>
            <a:ext cx="9989820" cy="2414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alcance funcional </a:t>
            </a:r>
            <a:r>
              <a:rPr sz="2000" dirty="0">
                <a:latin typeface="Arial"/>
                <a:cs typeface="Arial"/>
              </a:rPr>
              <a:t>de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dado es típicamente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pequeño.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Este enfoque estrecho es deliberado para permitir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requisitos de rendimiento</a:t>
            </a:r>
            <a:r>
              <a:rPr sz="2000" b="1" spc="-2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confiabilidad </a:t>
            </a:r>
            <a:r>
              <a:rPr sz="2000" dirty="0">
                <a:latin typeface="Arial"/>
                <a:cs typeface="Arial"/>
              </a:rPr>
              <a:t>del microservicio dentro de </a:t>
            </a:r>
            <a:r>
              <a:rPr sz="2000" b="1" dirty="0">
                <a:latin typeface="Arial"/>
                <a:cs typeface="Arial"/>
              </a:rPr>
              <a:t>su </a:t>
            </a:r>
            <a:r>
              <a:rPr sz="2000" b="1" spc="-5" dirty="0">
                <a:latin typeface="Arial"/>
                <a:cs typeface="Arial"/>
              </a:rPr>
              <a:t>límite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aislado.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Arial"/>
              <a:cs typeface="Arial"/>
            </a:endParaRPr>
          </a:p>
          <a:p>
            <a:pPr marL="1651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Sin embargo, </a:t>
            </a:r>
            <a:r>
              <a:rPr sz="2000" b="1" dirty="0">
                <a:latin typeface="Arial"/>
                <a:cs typeface="Arial"/>
              </a:rPr>
              <a:t>la descomposición de </a:t>
            </a:r>
            <a:r>
              <a:rPr sz="2000" b="1" spc="-5" dirty="0">
                <a:latin typeface="Arial"/>
                <a:cs typeface="Arial"/>
              </a:rPr>
              <a:t>la lógica </a:t>
            </a:r>
            <a:r>
              <a:rPr sz="2000" dirty="0">
                <a:latin typeface="Arial"/>
                <a:cs typeface="Arial"/>
              </a:rPr>
              <a:t>en microservicios con </a:t>
            </a:r>
            <a:r>
              <a:rPr sz="2000" b="1" dirty="0">
                <a:latin typeface="Arial"/>
                <a:cs typeface="Arial"/>
              </a:rPr>
              <a:t>granularidad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fina  puede </a:t>
            </a:r>
            <a:r>
              <a:rPr sz="2000" b="1" spc="-5" dirty="0">
                <a:latin typeface="Arial"/>
                <a:cs typeface="Arial"/>
              </a:rPr>
              <a:t>elevar </a:t>
            </a:r>
            <a:r>
              <a:rPr sz="2000" b="1" dirty="0">
                <a:latin typeface="Arial"/>
                <a:cs typeface="Arial"/>
              </a:rPr>
              <a:t>la necesidad de comunicación entre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y el tráfico de red  asociado.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39691" y="2107188"/>
            <a:ext cx="4164965" cy="4575175"/>
            <a:chOff x="4139691" y="2107188"/>
            <a:chExt cx="4164965" cy="4575175"/>
          </a:xfrm>
        </p:grpSpPr>
        <p:sp>
          <p:nvSpPr>
            <p:cNvPr id="13" name="object 13"/>
            <p:cNvSpPr/>
            <p:nvPr/>
          </p:nvSpPr>
          <p:spPr>
            <a:xfrm>
              <a:off x="4194047" y="4077796"/>
              <a:ext cx="2685969" cy="26041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21362" y="4669535"/>
            <a:ext cx="1018534" cy="10485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8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Prácticas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3355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Política como Código</a:t>
            </a:r>
            <a:r>
              <a:rPr sz="2000" b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(PaC)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303" y="2400046"/>
            <a:ext cx="2806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8000" algn="l"/>
                <a:tab pos="1853564" algn="l"/>
                <a:tab pos="2348865" algn="l"/>
              </a:tabLst>
            </a:pPr>
            <a:r>
              <a:rPr sz="1800" b="1" dirty="0">
                <a:latin typeface="Arial"/>
                <a:cs typeface="Arial"/>
              </a:rPr>
              <a:t>La	apl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c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ci</a:t>
            </a:r>
            <a:r>
              <a:rPr sz="1800" b="1" spc="-10" dirty="0">
                <a:latin typeface="Arial"/>
                <a:cs typeface="Arial"/>
              </a:rPr>
              <a:t>ó</a:t>
            </a:r>
            <a:r>
              <a:rPr sz="1800" b="1" dirty="0">
                <a:latin typeface="Arial"/>
                <a:cs typeface="Arial"/>
              </a:rPr>
              <a:t>n	de	</a:t>
            </a:r>
            <a:r>
              <a:rPr sz="1800" b="1" spc="-5" dirty="0">
                <a:latin typeface="Arial"/>
                <a:cs typeface="Arial"/>
              </a:rPr>
              <a:t>PaC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36238" y="2400046"/>
            <a:ext cx="647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  <a:tab pos="1420495" algn="l"/>
                <a:tab pos="1966595" algn="l"/>
                <a:tab pos="3859529" algn="l"/>
                <a:tab pos="5444490" algn="l"/>
              </a:tabLst>
            </a:pPr>
            <a:r>
              <a:rPr sz="1800" b="1" spc="-5" dirty="0">
                <a:latin typeface="Arial"/>
                <a:cs typeface="Arial"/>
              </a:rPr>
              <a:t>permite	a	</a:t>
            </a:r>
            <a:r>
              <a:rPr sz="1800" b="1" dirty="0">
                <a:latin typeface="Arial"/>
                <a:cs typeface="Arial"/>
              </a:rPr>
              <a:t>las	organizaciones	</a:t>
            </a:r>
            <a:r>
              <a:rPr sz="1800" b="1" spc="-5" dirty="0">
                <a:latin typeface="Arial"/>
                <a:cs typeface="Arial"/>
              </a:rPr>
              <a:t>implementar	procesos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7303" y="2674365"/>
            <a:ext cx="948753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automatizados </a:t>
            </a:r>
            <a:r>
              <a:rPr sz="1800" b="1" spc="-5" dirty="0">
                <a:latin typeface="Arial"/>
                <a:cs typeface="Arial"/>
              </a:rPr>
              <a:t>para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aplicabilidad y verificación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políticas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cumplimiento,  seguridad y </a:t>
            </a:r>
            <a:r>
              <a:rPr sz="1800" b="1" dirty="0">
                <a:latin typeface="Arial"/>
                <a:cs typeface="Arial"/>
              </a:rPr>
              <a:t>gobierno </a:t>
            </a:r>
            <a:r>
              <a:rPr sz="1800" b="1" spc="-5" dirty="0">
                <a:latin typeface="Arial"/>
                <a:cs typeface="Arial"/>
              </a:rPr>
              <a:t>para permitir a </a:t>
            </a:r>
            <a:r>
              <a:rPr sz="1800" b="1" dirty="0">
                <a:latin typeface="Arial"/>
                <a:cs typeface="Arial"/>
              </a:rPr>
              <a:t>las </a:t>
            </a:r>
            <a:r>
              <a:rPr sz="1800" b="1" spc="-5" dirty="0">
                <a:latin typeface="Arial"/>
                <a:cs typeface="Arial"/>
              </a:rPr>
              <a:t>organizaciones alcanzar el nivel más </a:t>
            </a:r>
            <a:r>
              <a:rPr sz="1800" b="1" dirty="0">
                <a:latin typeface="Arial"/>
                <a:cs typeface="Arial"/>
              </a:rPr>
              <a:t>alto de  </a:t>
            </a:r>
            <a:r>
              <a:rPr sz="1800" b="1" spc="-5" dirty="0">
                <a:latin typeface="Arial"/>
                <a:cs typeface="Arial"/>
              </a:rPr>
              <a:t>automatización y eficiencia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5" dirty="0">
                <a:latin typeface="Arial"/>
                <a:cs typeface="Arial"/>
              </a:rPr>
              <a:t>respecto al desarrollo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dirty="0">
                <a:latin typeface="Arial"/>
                <a:cs typeface="Arial"/>
              </a:rPr>
              <a:t>las </a:t>
            </a:r>
            <a:r>
              <a:rPr sz="1800" b="1" spc="-5" dirty="0">
                <a:latin typeface="Arial"/>
                <a:cs typeface="Arial"/>
              </a:rPr>
              <a:t>operaciones y el </a:t>
            </a:r>
            <a:r>
              <a:rPr sz="1800" b="1" dirty="0">
                <a:latin typeface="Arial"/>
                <a:cs typeface="Arial"/>
              </a:rPr>
              <a:t>control de  </a:t>
            </a:r>
            <a:r>
              <a:rPr sz="1800" b="1" spc="-5" dirty="0">
                <a:latin typeface="Arial"/>
                <a:cs typeface="Arial"/>
              </a:rPr>
              <a:t>calidad que rigen</a:t>
            </a:r>
            <a:r>
              <a:rPr sz="1800" spc="-5" dirty="0">
                <a:latin typeface="Arial"/>
                <a:cs typeface="Arial"/>
              </a:rPr>
              <a:t>. Esto permite que los equipos de desarrollo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operaciones se centren </a:t>
            </a:r>
            <a:r>
              <a:rPr sz="1800" spc="-10" dirty="0">
                <a:latin typeface="Arial"/>
                <a:cs typeface="Arial"/>
              </a:rPr>
              <a:t>en  </a:t>
            </a:r>
            <a:r>
              <a:rPr sz="1800" spc="-5" dirty="0">
                <a:latin typeface="Arial"/>
                <a:cs typeface="Arial"/>
              </a:rPr>
              <a:t>preparar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entregar la </a:t>
            </a:r>
            <a:r>
              <a:rPr sz="1800" dirty="0">
                <a:latin typeface="Arial"/>
                <a:cs typeface="Arial"/>
              </a:rPr>
              <a:t>próxima </a:t>
            </a:r>
            <a:r>
              <a:rPr sz="1800" spc="-5" dirty="0">
                <a:latin typeface="Arial"/>
                <a:cs typeface="Arial"/>
              </a:rPr>
              <a:t>versión de su software, </a:t>
            </a:r>
            <a:r>
              <a:rPr sz="1800" spc="-10" dirty="0">
                <a:latin typeface="Arial"/>
                <a:cs typeface="Arial"/>
              </a:rPr>
              <a:t>ya </a:t>
            </a:r>
            <a:r>
              <a:rPr sz="1800" dirty="0">
                <a:latin typeface="Arial"/>
                <a:cs typeface="Arial"/>
              </a:rPr>
              <a:t>que </a:t>
            </a:r>
            <a:r>
              <a:rPr sz="1800" spc="-5" dirty="0">
                <a:latin typeface="Arial"/>
                <a:cs typeface="Arial"/>
              </a:rPr>
              <a:t>si existe un problema </a:t>
            </a:r>
            <a:r>
              <a:rPr sz="1800" spc="-10" dirty="0">
                <a:latin typeface="Arial"/>
                <a:cs typeface="Arial"/>
              </a:rPr>
              <a:t>de  </a:t>
            </a:r>
            <a:r>
              <a:rPr sz="1800" spc="-5" dirty="0">
                <a:latin typeface="Arial"/>
                <a:cs typeface="Arial"/>
              </a:rPr>
              <a:t>seguridad, cumplimiento o gobierno en cualquier momento es identificada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automáticamente.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6304" y="4634186"/>
            <a:ext cx="9593580" cy="2042160"/>
            <a:chOff x="146304" y="4634186"/>
            <a:chExt cx="9593580" cy="2042160"/>
          </a:xfrm>
        </p:grpSpPr>
        <p:sp>
          <p:nvSpPr>
            <p:cNvPr id="16" name="object 16"/>
            <p:cNvSpPr/>
            <p:nvPr/>
          </p:nvSpPr>
          <p:spPr>
            <a:xfrm>
              <a:off x="3672392" y="4634186"/>
              <a:ext cx="6067056" cy="20420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304" y="4852416"/>
              <a:ext cx="3645408" cy="15499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704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8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Prácticas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9495" y="4582667"/>
            <a:ext cx="11466830" cy="2085339"/>
            <a:chOff x="539495" y="4582667"/>
            <a:chExt cx="11466830" cy="2085339"/>
          </a:xfrm>
        </p:grpSpPr>
        <p:sp>
          <p:nvSpPr>
            <p:cNvPr id="11" name="object 11"/>
            <p:cNvSpPr/>
            <p:nvPr/>
          </p:nvSpPr>
          <p:spPr>
            <a:xfrm>
              <a:off x="9892284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495" y="4582667"/>
              <a:ext cx="10311384" cy="17724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08100" y="1661287"/>
            <a:ext cx="9532620" cy="2494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Monitoreo y</a:t>
            </a:r>
            <a:r>
              <a:rPr sz="2000" b="1" spc="-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Registro</a:t>
            </a:r>
            <a:endParaRPr sz="200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  <a:spcBef>
                <a:spcPts val="1910"/>
              </a:spcBef>
            </a:pPr>
            <a:r>
              <a:rPr sz="1800" b="1" spc="-5" dirty="0">
                <a:latin typeface="Arial"/>
                <a:cs typeface="Arial"/>
              </a:rPr>
              <a:t>La recopilación, la clasificación y el análisis del </a:t>
            </a:r>
            <a:r>
              <a:rPr sz="1800" b="1" dirty="0">
                <a:latin typeface="Arial"/>
                <a:cs typeface="Arial"/>
              </a:rPr>
              <a:t>uso </a:t>
            </a:r>
            <a:r>
              <a:rPr sz="1800" b="1" spc="-5" dirty="0">
                <a:latin typeface="Arial"/>
                <a:cs typeface="Arial"/>
              </a:rPr>
              <a:t>de los servicios, </a:t>
            </a:r>
            <a:r>
              <a:rPr sz="1800" spc="-5" dirty="0">
                <a:latin typeface="Arial"/>
                <a:cs typeface="Arial"/>
              </a:rPr>
              <a:t>los registros </a:t>
            </a:r>
            <a:r>
              <a:rPr sz="1800" spc="-10" dirty="0">
                <a:latin typeface="Arial"/>
                <a:cs typeface="Arial"/>
              </a:rPr>
              <a:t>de  </a:t>
            </a:r>
            <a:r>
              <a:rPr sz="1800" spc="-5" dirty="0">
                <a:latin typeface="Arial"/>
                <a:cs typeface="Arial"/>
              </a:rPr>
              <a:t>actividad del usuario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los registros generados por las aplicaciones </a:t>
            </a:r>
            <a:r>
              <a:rPr sz="1800" dirty="0">
                <a:latin typeface="Arial"/>
                <a:cs typeface="Arial"/>
              </a:rPr>
              <a:t>y los </a:t>
            </a:r>
            <a:r>
              <a:rPr sz="1800" spc="-5" dirty="0">
                <a:latin typeface="Arial"/>
                <a:cs typeface="Arial"/>
              </a:rPr>
              <a:t>recursos de </a:t>
            </a:r>
            <a:r>
              <a:rPr sz="1800" spc="15" dirty="0">
                <a:latin typeface="Arial"/>
                <a:cs typeface="Arial"/>
              </a:rPr>
              <a:t>TI  </a:t>
            </a:r>
            <a:r>
              <a:rPr sz="1800" b="1" spc="-5" dirty="0">
                <a:latin typeface="Arial"/>
                <a:cs typeface="Arial"/>
              </a:rPr>
              <a:t>permiten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las organizaciones y los </a:t>
            </a:r>
            <a:r>
              <a:rPr sz="1800" b="1" dirty="0">
                <a:latin typeface="Arial"/>
                <a:cs typeface="Arial"/>
              </a:rPr>
              <a:t>propietarios </a:t>
            </a:r>
            <a:r>
              <a:rPr sz="1800" b="1" spc="-5" dirty="0">
                <a:latin typeface="Arial"/>
                <a:cs typeface="Arial"/>
              </a:rPr>
              <a:t>de las aplicaciones </a:t>
            </a:r>
            <a:r>
              <a:rPr sz="1800" b="1" dirty="0">
                <a:latin typeface="Arial"/>
                <a:cs typeface="Arial"/>
              </a:rPr>
              <a:t>obtengan una  </a:t>
            </a:r>
            <a:r>
              <a:rPr sz="1800" b="1" spc="-5" dirty="0">
                <a:latin typeface="Arial"/>
                <a:cs typeface="Arial"/>
              </a:rPr>
              <a:t>comprensión </a:t>
            </a:r>
            <a:r>
              <a:rPr sz="1800" b="1" dirty="0">
                <a:latin typeface="Arial"/>
                <a:cs typeface="Arial"/>
              </a:rPr>
              <a:t>profunda </a:t>
            </a:r>
            <a:r>
              <a:rPr sz="1800" spc="-5" dirty="0">
                <a:latin typeface="Arial"/>
                <a:cs typeface="Arial"/>
              </a:rPr>
              <a:t>de cómo los cambios, actualizaciones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-5" dirty="0">
                <a:latin typeface="Arial"/>
                <a:cs typeface="Arial"/>
              </a:rPr>
              <a:t>lanzamientos </a:t>
            </a:r>
            <a:r>
              <a:rPr sz="1800" b="1" spc="-5" dirty="0">
                <a:latin typeface="Arial"/>
                <a:cs typeface="Arial"/>
              </a:rPr>
              <a:t>afectan </a:t>
            </a:r>
            <a:r>
              <a:rPr sz="1800" b="1" dirty="0">
                <a:latin typeface="Arial"/>
                <a:cs typeface="Arial"/>
              </a:rPr>
              <a:t>a los  </a:t>
            </a:r>
            <a:r>
              <a:rPr sz="1800" b="1" spc="-5" dirty="0">
                <a:latin typeface="Arial"/>
                <a:cs typeface="Arial"/>
              </a:rPr>
              <a:t>usuarios y la experiencia del usuario,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les permite </a:t>
            </a:r>
            <a:r>
              <a:rPr sz="1800" b="1" spc="-5" dirty="0">
                <a:latin typeface="Arial"/>
                <a:cs typeface="Arial"/>
              </a:rPr>
              <a:t>identificar rápidamente cualquier   problema existente </a:t>
            </a:r>
            <a:r>
              <a:rPr sz="1800" b="1" dirty="0">
                <a:latin typeface="Arial"/>
                <a:cs typeface="Arial"/>
              </a:rPr>
              <a:t>o </a:t>
            </a:r>
            <a:r>
              <a:rPr sz="1800" b="1" spc="-5" dirty="0">
                <a:latin typeface="Arial"/>
                <a:cs typeface="Arial"/>
              </a:rPr>
              <a:t>determinar la causa raíz </a:t>
            </a:r>
            <a:r>
              <a:rPr sz="1800" spc="-5" dirty="0">
                <a:latin typeface="Arial"/>
                <a:cs typeface="Arial"/>
              </a:rPr>
              <a:t>de cualquier problema o cambios   inesperados.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8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Prácticas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31985" cy="2255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Colaboracion y</a:t>
            </a:r>
            <a:r>
              <a:rPr sz="2000" b="1" spc="-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Comunicacion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Esta </a:t>
            </a:r>
            <a:r>
              <a:rPr sz="1800" spc="-5" dirty="0">
                <a:latin typeface="Arial"/>
                <a:cs typeface="Arial"/>
              </a:rPr>
              <a:t>práctica está </a:t>
            </a:r>
            <a:r>
              <a:rPr sz="1800" b="1" spc="-5" dirty="0">
                <a:latin typeface="Arial"/>
                <a:cs typeface="Arial"/>
              </a:rPr>
              <a:t>dirigida a </a:t>
            </a:r>
            <a:r>
              <a:rPr sz="1800" b="1" dirty="0">
                <a:latin typeface="Arial"/>
                <a:cs typeface="Arial"/>
              </a:rPr>
              <a:t>introducir un </a:t>
            </a:r>
            <a:r>
              <a:rPr sz="1800" b="1" spc="-5" dirty="0">
                <a:latin typeface="Arial"/>
                <a:cs typeface="Arial"/>
              </a:rPr>
              <a:t>cambio cultural dentro de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organización  </a:t>
            </a:r>
            <a:r>
              <a:rPr sz="1800" spc="-5" dirty="0">
                <a:latin typeface="Arial"/>
                <a:cs typeface="Arial"/>
              </a:rPr>
              <a:t>que se traduce en un entorno </a:t>
            </a:r>
            <a:r>
              <a:rPr sz="1800" dirty="0">
                <a:latin typeface="Arial"/>
                <a:cs typeface="Arial"/>
              </a:rPr>
              <a:t>más </a:t>
            </a:r>
            <a:r>
              <a:rPr sz="1800" spc="-5" dirty="0">
                <a:latin typeface="Arial"/>
                <a:cs typeface="Arial"/>
              </a:rPr>
              <a:t>colaborativo.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medida que los equipos de </a:t>
            </a:r>
            <a:r>
              <a:rPr sz="1800" b="1" spc="-5" dirty="0">
                <a:latin typeface="Arial"/>
                <a:cs typeface="Arial"/>
              </a:rPr>
              <a:t>desarrollo y  operaciones emergen y se enfocan en entregar valor al negocio</a:t>
            </a:r>
            <a:r>
              <a:rPr sz="1800" spc="-5" dirty="0">
                <a:latin typeface="Arial"/>
                <a:cs typeface="Arial"/>
              </a:rPr>
              <a:t>, la </a:t>
            </a:r>
            <a:r>
              <a:rPr sz="1800" dirty="0">
                <a:latin typeface="Arial"/>
                <a:cs typeface="Arial"/>
              </a:rPr>
              <a:t>falta </a:t>
            </a:r>
            <a:r>
              <a:rPr sz="1800" spc="-10" dirty="0">
                <a:latin typeface="Arial"/>
                <a:cs typeface="Arial"/>
              </a:rPr>
              <a:t>de  </a:t>
            </a:r>
            <a:r>
              <a:rPr sz="1800" spc="-5" dirty="0">
                <a:latin typeface="Arial"/>
                <a:cs typeface="Arial"/>
              </a:rPr>
              <a:t>comunicación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colaboración adecuadas entre ellos puede impactar negativamente en </a:t>
            </a:r>
            <a:r>
              <a:rPr sz="1800" spc="-10" dirty="0">
                <a:latin typeface="Arial"/>
                <a:cs typeface="Arial"/>
              </a:rPr>
              <a:t>la  </a:t>
            </a:r>
            <a:r>
              <a:rPr sz="1800" spc="-5" dirty="0">
                <a:latin typeface="Arial"/>
                <a:cs typeface="Arial"/>
              </a:rPr>
              <a:t>organización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en el resultado esperado. </a:t>
            </a:r>
            <a:r>
              <a:rPr sz="1800" b="1" spc="-5" dirty="0">
                <a:latin typeface="Arial"/>
                <a:cs typeface="Arial"/>
              </a:rPr>
              <a:t>Esta práctica </a:t>
            </a:r>
            <a:r>
              <a:rPr sz="1800" b="1" dirty="0">
                <a:latin typeface="Arial"/>
                <a:cs typeface="Arial"/>
              </a:rPr>
              <a:t>introduce </a:t>
            </a:r>
            <a:r>
              <a:rPr sz="1800" b="1" spc="-5" dirty="0">
                <a:latin typeface="Arial"/>
                <a:cs typeface="Arial"/>
              </a:rPr>
              <a:t>las responsabilidades  compartidas </a:t>
            </a:r>
            <a:r>
              <a:rPr sz="1800" b="1" dirty="0">
                <a:latin typeface="Arial"/>
                <a:cs typeface="Arial"/>
              </a:rPr>
              <a:t>y los flujos de </a:t>
            </a:r>
            <a:r>
              <a:rPr sz="1800" b="1" spc="-5" dirty="0">
                <a:latin typeface="Arial"/>
                <a:cs typeface="Arial"/>
              </a:rPr>
              <a:t>trabajo para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equipos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desarrollo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5" dirty="0">
                <a:latin typeface="Arial"/>
                <a:cs typeface="Arial"/>
              </a:rPr>
              <a:t>operaciones.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6655" y="2107188"/>
            <a:ext cx="10037445" cy="4411345"/>
            <a:chOff x="676655" y="2107188"/>
            <a:chExt cx="10037445" cy="4411345"/>
          </a:xfrm>
        </p:grpSpPr>
        <p:sp>
          <p:nvSpPr>
            <p:cNvPr id="13" name="object 13"/>
            <p:cNvSpPr/>
            <p:nvPr/>
          </p:nvSpPr>
          <p:spPr>
            <a:xfrm>
              <a:off x="676655" y="4133088"/>
              <a:ext cx="10037064" cy="23850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666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Beneficios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4850" y="1516507"/>
            <a:ext cx="10160000" cy="4136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0005060" algn="l"/>
              </a:tabLst>
            </a:pP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25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Ops tiene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como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objeti</a:t>
            </a:r>
            <a:r>
              <a:rPr sz="2000" b="1" spc="-30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o ro</a:t>
            </a:r>
            <a:r>
              <a:rPr sz="2000" b="1" spc="-15" dirty="0">
                <a:latin typeface="Arial"/>
                <a:cs typeface="Arial"/>
              </a:rPr>
              <a:t>m</a:t>
            </a:r>
            <a:r>
              <a:rPr sz="2000" b="1" dirty="0">
                <a:latin typeface="Arial"/>
                <a:cs typeface="Arial"/>
              </a:rPr>
              <a:t>per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os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tradic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onales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desarrollo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sof</a:t>
            </a:r>
            <a:r>
              <a:rPr sz="2000" b="1" spc="-15" dirty="0">
                <a:latin typeface="Arial"/>
                <a:cs typeface="Arial"/>
              </a:rPr>
              <a:t>t</a:t>
            </a:r>
            <a:r>
              <a:rPr sz="2000" b="1" spc="30" dirty="0">
                <a:latin typeface="Arial"/>
                <a:cs typeface="Arial"/>
              </a:rPr>
              <a:t>w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re	y  operaciones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b="1" dirty="0">
                <a:latin typeface="Arial"/>
                <a:cs typeface="Arial"/>
              </a:rPr>
              <a:t>fusionarlos de manera optimizada y eficiente </a:t>
            </a:r>
            <a:r>
              <a:rPr sz="2000" dirty="0">
                <a:latin typeface="Arial"/>
                <a:cs typeface="Arial"/>
              </a:rPr>
              <a:t>para el beneficio de la  empresa y sus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consumidores.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Las siguientes páginas cubren algunos de los beneficios </a:t>
            </a:r>
            <a:r>
              <a:rPr sz="2000" b="1" spc="-5" dirty="0">
                <a:latin typeface="Arial"/>
                <a:cs typeface="Arial"/>
              </a:rPr>
              <a:t>clave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DevOps.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rial"/>
              <a:cs typeface="Arial"/>
            </a:endParaRPr>
          </a:p>
          <a:p>
            <a:pPr marL="1247775" indent="-163195">
              <a:lnSpc>
                <a:spcPct val="100000"/>
              </a:lnSpc>
              <a:buFont typeface="Arial"/>
              <a:buChar char="•"/>
              <a:tabLst>
                <a:tab pos="124841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Aumento de la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Velocidad</a:t>
            </a:r>
            <a:endParaRPr sz="2000">
              <a:latin typeface="Arial"/>
              <a:cs typeface="Arial"/>
            </a:endParaRPr>
          </a:p>
          <a:p>
            <a:pPr marL="1247775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24841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Entrega</a:t>
            </a:r>
            <a:r>
              <a:rPr sz="2000" b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Rápida</a:t>
            </a:r>
            <a:endParaRPr sz="2000">
              <a:latin typeface="Arial"/>
              <a:cs typeface="Arial"/>
            </a:endParaRPr>
          </a:p>
          <a:p>
            <a:pPr marL="1247775" indent="-163195">
              <a:lnSpc>
                <a:spcPct val="100000"/>
              </a:lnSpc>
              <a:buFont typeface="Arial"/>
              <a:buChar char="•"/>
              <a:tabLst>
                <a:tab pos="124841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Escalabilidad</a:t>
            </a:r>
            <a:endParaRPr sz="2000">
              <a:latin typeface="Arial"/>
              <a:cs typeface="Arial"/>
            </a:endParaRPr>
          </a:p>
          <a:p>
            <a:pPr marL="1247775" indent="-163195">
              <a:lnSpc>
                <a:spcPct val="100000"/>
              </a:lnSpc>
              <a:buFont typeface="Arial"/>
              <a:buChar char="•"/>
              <a:tabLst>
                <a:tab pos="1248410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Mayor</a:t>
            </a:r>
            <a:r>
              <a:rPr sz="2000" b="1" spc="-8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Confiabilidad</a:t>
            </a:r>
            <a:endParaRPr sz="2000">
              <a:latin typeface="Arial"/>
              <a:cs typeface="Arial"/>
            </a:endParaRPr>
          </a:p>
          <a:p>
            <a:pPr marL="1247775" indent="-163195">
              <a:lnSpc>
                <a:spcPct val="100000"/>
              </a:lnSpc>
              <a:buFont typeface="Arial"/>
              <a:buChar char="•"/>
              <a:tabLst>
                <a:tab pos="124841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Seguridad</a:t>
            </a:r>
            <a:r>
              <a:rPr sz="2000" b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Mejorada</a:t>
            </a:r>
            <a:endParaRPr sz="2000">
              <a:latin typeface="Arial"/>
              <a:cs typeface="Arial"/>
            </a:endParaRPr>
          </a:p>
          <a:p>
            <a:pPr marL="1247775" indent="-163195">
              <a:lnSpc>
                <a:spcPct val="100000"/>
              </a:lnSpc>
              <a:buFont typeface="Arial"/>
              <a:buChar char="•"/>
              <a:tabLst>
                <a:tab pos="124841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Colaboración Organizacional</a:t>
            </a:r>
            <a:r>
              <a:rPr sz="2000" b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Mejorada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666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Beneficios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30715" cy="268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Aumento de la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Velocidad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  <a:spcBef>
                <a:spcPts val="1630"/>
              </a:spcBef>
            </a:pPr>
            <a:r>
              <a:rPr sz="2000" spc="-5" dirty="0">
                <a:latin typeface="Arial"/>
                <a:cs typeface="Arial"/>
              </a:rPr>
              <a:t>DevOps </a:t>
            </a:r>
            <a:r>
              <a:rPr sz="2000" b="1" spc="-5" dirty="0">
                <a:latin typeface="Arial"/>
                <a:cs typeface="Arial"/>
              </a:rPr>
              <a:t>permite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las organizaciones ser </a:t>
            </a:r>
            <a:r>
              <a:rPr sz="2000" b="1" dirty="0">
                <a:latin typeface="Arial"/>
                <a:cs typeface="Arial"/>
              </a:rPr>
              <a:t>más </a:t>
            </a:r>
            <a:r>
              <a:rPr sz="2000" b="1" spc="-5" dirty="0">
                <a:latin typeface="Arial"/>
                <a:cs typeface="Arial"/>
              </a:rPr>
              <a:t>ágiles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" dirty="0">
                <a:latin typeface="Arial"/>
                <a:cs typeface="Arial"/>
              </a:rPr>
              <a:t>receptivas </a:t>
            </a:r>
            <a:r>
              <a:rPr sz="2000" b="1" dirty="0">
                <a:latin typeface="Arial"/>
                <a:cs typeface="Arial"/>
              </a:rPr>
              <a:t>al </a:t>
            </a:r>
            <a:r>
              <a:rPr sz="2000" b="1" spc="-5" dirty="0">
                <a:latin typeface="Arial"/>
                <a:cs typeface="Arial"/>
              </a:rPr>
              <a:t>cambio </a:t>
            </a:r>
            <a:r>
              <a:rPr sz="2000" dirty="0">
                <a:latin typeface="Arial"/>
                <a:cs typeface="Arial"/>
              </a:rPr>
              <a:t>y  las </a:t>
            </a:r>
            <a:r>
              <a:rPr sz="2000" spc="-5" dirty="0">
                <a:latin typeface="Arial"/>
                <a:cs typeface="Arial"/>
              </a:rPr>
              <a:t>ayuda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b="1" dirty="0">
                <a:latin typeface="Arial"/>
                <a:cs typeface="Arial"/>
              </a:rPr>
              <a:t>aumentar su </a:t>
            </a:r>
            <a:r>
              <a:rPr sz="2000" b="1" spc="-5" dirty="0">
                <a:latin typeface="Arial"/>
                <a:cs typeface="Arial"/>
              </a:rPr>
              <a:t>velocidad de </a:t>
            </a:r>
            <a:r>
              <a:rPr sz="2000" b="1" dirty="0">
                <a:latin typeface="Arial"/>
                <a:cs typeface="Arial"/>
              </a:rPr>
              <a:t>adopción e </a:t>
            </a:r>
            <a:r>
              <a:rPr sz="2000" b="1" spc="-5" dirty="0">
                <a:latin typeface="Arial"/>
                <a:cs typeface="Arial"/>
              </a:rPr>
              <a:t>innovación </a:t>
            </a:r>
            <a:r>
              <a:rPr sz="2000" b="1" dirty="0">
                <a:latin typeface="Arial"/>
                <a:cs typeface="Arial"/>
              </a:rPr>
              <a:t>en </a:t>
            </a:r>
            <a:r>
              <a:rPr sz="2000" b="1" spc="-5" dirty="0">
                <a:latin typeface="Arial"/>
                <a:cs typeface="Arial"/>
              </a:rPr>
              <a:t>un mercado  competitivo</a:t>
            </a:r>
            <a:r>
              <a:rPr sz="2000" spc="-5" dirty="0">
                <a:latin typeface="Arial"/>
                <a:cs typeface="Arial"/>
              </a:rPr>
              <a:t>. </a:t>
            </a:r>
            <a:r>
              <a:rPr sz="2000" dirty="0">
                <a:latin typeface="Arial"/>
                <a:cs typeface="Arial"/>
              </a:rPr>
              <a:t>Por ejemplo, </a:t>
            </a:r>
            <a:r>
              <a:rPr sz="2000" spc="-5" dirty="0">
                <a:latin typeface="Arial"/>
                <a:cs typeface="Arial"/>
              </a:rPr>
              <a:t>DevOps </a:t>
            </a:r>
            <a:r>
              <a:rPr sz="2000" dirty="0">
                <a:latin typeface="Arial"/>
                <a:cs typeface="Arial"/>
              </a:rPr>
              <a:t>admite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entrega continua </a:t>
            </a:r>
            <a:r>
              <a:rPr sz="2000" spc="-5" dirty="0">
                <a:latin typeface="Arial"/>
                <a:cs typeface="Arial"/>
              </a:rPr>
              <a:t>como </a:t>
            </a:r>
            <a:r>
              <a:rPr sz="2000" dirty="0">
                <a:latin typeface="Arial"/>
                <a:cs typeface="Arial"/>
              </a:rPr>
              <a:t>un </a:t>
            </a:r>
            <a:r>
              <a:rPr sz="2000" spc="-5" dirty="0">
                <a:latin typeface="Arial"/>
                <a:cs typeface="Arial"/>
              </a:rPr>
              <a:t>medio por  </a:t>
            </a:r>
            <a:r>
              <a:rPr sz="2000" dirty="0">
                <a:latin typeface="Arial"/>
                <a:cs typeface="Arial"/>
              </a:rPr>
              <a:t>el cual las organizaciones pueden dividir </a:t>
            </a:r>
            <a:r>
              <a:rPr sz="2000" spc="-5" dirty="0">
                <a:latin typeface="Arial"/>
                <a:cs typeface="Arial"/>
              </a:rPr>
              <a:t>sus </a:t>
            </a:r>
            <a:r>
              <a:rPr sz="2000" dirty="0">
                <a:latin typeface="Arial"/>
                <a:cs typeface="Arial"/>
              </a:rPr>
              <a:t>aplicaciones aisladas en  microservicios </a:t>
            </a:r>
            <a:r>
              <a:rPr sz="2000" spc="-5" dirty="0">
                <a:latin typeface="Arial"/>
                <a:cs typeface="Arial"/>
              </a:rPr>
              <a:t>más pequeños que pueden ser </a:t>
            </a:r>
            <a:r>
              <a:rPr sz="2000" dirty="0">
                <a:latin typeface="Arial"/>
                <a:cs typeface="Arial"/>
              </a:rPr>
              <a:t>propiedad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diferentes equipos </a:t>
            </a:r>
            <a:r>
              <a:rPr sz="2000" dirty="0">
                <a:latin typeface="Arial"/>
                <a:cs typeface="Arial"/>
              </a:rPr>
              <a:t>y  actualizarse y liberarse con más frecuencia sin impactarse entre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sí.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666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Beneficios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31350" cy="268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Entrega</a:t>
            </a:r>
            <a:r>
              <a:rPr sz="2000" b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Rápida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  <a:spcBef>
                <a:spcPts val="1630"/>
              </a:spcBef>
            </a:pPr>
            <a:r>
              <a:rPr sz="2000" spc="-5" dirty="0">
                <a:latin typeface="Arial"/>
                <a:cs typeface="Arial"/>
              </a:rPr>
              <a:t>DevOps </a:t>
            </a:r>
            <a:r>
              <a:rPr sz="2000" b="1" spc="-5" dirty="0">
                <a:latin typeface="Arial"/>
                <a:cs typeface="Arial"/>
              </a:rPr>
              <a:t>permite </a:t>
            </a:r>
            <a:r>
              <a:rPr sz="2000" b="1" dirty="0">
                <a:latin typeface="Arial"/>
                <a:cs typeface="Arial"/>
              </a:rPr>
              <a:t>a las </a:t>
            </a:r>
            <a:r>
              <a:rPr sz="2000" b="1" spc="-5" dirty="0">
                <a:latin typeface="Arial"/>
                <a:cs typeface="Arial"/>
              </a:rPr>
              <a:t>organizaciones cambiar </a:t>
            </a:r>
            <a:r>
              <a:rPr sz="2000" b="1" dirty="0">
                <a:latin typeface="Arial"/>
                <a:cs typeface="Arial"/>
              </a:rPr>
              <a:t>y lanzar </a:t>
            </a:r>
            <a:r>
              <a:rPr sz="2000" b="1" spc="-5" dirty="0">
                <a:latin typeface="Arial"/>
                <a:cs typeface="Arial"/>
              </a:rPr>
              <a:t>soluciones </a:t>
            </a:r>
            <a:r>
              <a:rPr sz="2000" b="1" dirty="0">
                <a:latin typeface="Arial"/>
                <a:cs typeface="Arial"/>
              </a:rPr>
              <a:t>más rápido  para </a:t>
            </a:r>
            <a:r>
              <a:rPr sz="2000" b="1" spc="-5" dirty="0">
                <a:latin typeface="Arial"/>
                <a:cs typeface="Arial"/>
              </a:rPr>
              <a:t>mejorar </a:t>
            </a:r>
            <a:r>
              <a:rPr sz="2000" b="1" spc="-10" dirty="0">
                <a:latin typeface="Arial"/>
                <a:cs typeface="Arial"/>
              </a:rPr>
              <a:t>la </a:t>
            </a:r>
            <a:r>
              <a:rPr sz="2000" b="1" spc="-5" dirty="0">
                <a:latin typeface="Arial"/>
                <a:cs typeface="Arial"/>
              </a:rPr>
              <a:t>experiencia del usuario del </a:t>
            </a:r>
            <a:r>
              <a:rPr sz="2000" b="1" dirty="0">
                <a:latin typeface="Arial"/>
                <a:cs typeface="Arial"/>
              </a:rPr>
              <a:t>producto o agregar </a:t>
            </a:r>
            <a:r>
              <a:rPr sz="2000" b="1" spc="-5" dirty="0">
                <a:latin typeface="Arial"/>
                <a:cs typeface="Arial"/>
              </a:rPr>
              <a:t>nuevas  </a:t>
            </a:r>
            <a:r>
              <a:rPr sz="2000" b="1" dirty="0">
                <a:latin typeface="Arial"/>
                <a:cs typeface="Arial"/>
              </a:rPr>
              <a:t>funciones a un ritmo </a:t>
            </a:r>
            <a:r>
              <a:rPr sz="2000" b="1" spc="-5" dirty="0">
                <a:latin typeface="Arial"/>
                <a:cs typeface="Arial"/>
              </a:rPr>
              <a:t>rápido</a:t>
            </a:r>
            <a:r>
              <a:rPr sz="2000" spc="-5" dirty="0">
                <a:latin typeface="Arial"/>
                <a:cs typeface="Arial"/>
              </a:rPr>
              <a:t>. DevOps permite </a:t>
            </a:r>
            <a:r>
              <a:rPr sz="2000" dirty="0">
                <a:latin typeface="Arial"/>
                <a:cs typeface="Arial"/>
              </a:rPr>
              <a:t>a las </a:t>
            </a:r>
            <a:r>
              <a:rPr sz="2000" spc="-5" dirty="0">
                <a:latin typeface="Arial"/>
                <a:cs typeface="Arial"/>
              </a:rPr>
              <a:t>organizaciones lograr </a:t>
            </a:r>
            <a:r>
              <a:rPr sz="2000" dirty="0">
                <a:latin typeface="Arial"/>
                <a:cs typeface="Arial"/>
              </a:rPr>
              <a:t>este  beneficio mediante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adopción de CI / CD </a:t>
            </a:r>
            <a:r>
              <a:rPr sz="2000" b="1" spc="-5" dirty="0">
                <a:latin typeface="Arial"/>
                <a:cs typeface="Arial"/>
              </a:rPr>
              <a:t>(integración </a:t>
            </a:r>
            <a:r>
              <a:rPr sz="2000" b="1" dirty="0">
                <a:latin typeface="Arial"/>
                <a:cs typeface="Arial"/>
              </a:rPr>
              <a:t>continua y entrega  continua)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10" dirty="0">
                <a:latin typeface="Arial"/>
                <a:cs typeface="Arial"/>
              </a:rPr>
              <a:t>la </a:t>
            </a:r>
            <a:r>
              <a:rPr sz="2000" spc="-5" dirty="0">
                <a:latin typeface="Arial"/>
                <a:cs typeface="Arial"/>
              </a:rPr>
              <a:t>automatización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empaquetado, prueba, liberación </a:t>
            </a:r>
            <a:r>
              <a:rPr sz="2000" dirty="0">
                <a:latin typeface="Arial"/>
                <a:cs typeface="Arial"/>
              </a:rPr>
              <a:t>y gestión de </a:t>
            </a:r>
            <a:r>
              <a:rPr sz="2000" spc="-5" dirty="0">
                <a:latin typeface="Arial"/>
                <a:cs typeface="Arial"/>
              </a:rPr>
              <a:t>la  </a:t>
            </a:r>
            <a:r>
              <a:rPr sz="2000" dirty="0">
                <a:latin typeface="Arial"/>
                <a:cs typeface="Arial"/>
              </a:rPr>
              <a:t>configuración.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666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Beneficios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16503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Escalab</a:t>
            </a:r>
            <a:r>
              <a:rPr sz="2000" b="1" spc="-10" dirty="0">
                <a:solidFill>
                  <a:srgbClr val="FD9200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l</a:t>
            </a:r>
            <a:r>
              <a:rPr sz="2000" b="1" spc="-10" dirty="0">
                <a:solidFill>
                  <a:srgbClr val="FD9200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2906" y="2342514"/>
            <a:ext cx="1749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6425" algn="l"/>
              </a:tabLst>
            </a:pPr>
            <a:r>
              <a:rPr sz="2000" dirty="0">
                <a:latin typeface="Arial"/>
                <a:cs typeface="Arial"/>
              </a:rPr>
              <a:t>Los	</a:t>
            </a:r>
            <a:r>
              <a:rPr sz="2000" b="1" spc="-5" dirty="0">
                <a:latin typeface="Arial"/>
                <a:cs typeface="Arial"/>
              </a:rPr>
              <a:t>procesos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9785" y="2342514"/>
            <a:ext cx="1805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autom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z</a:t>
            </a:r>
            <a:r>
              <a:rPr sz="2000" b="1" spc="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dos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2697" y="2342514"/>
            <a:ext cx="323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03011" y="2342514"/>
            <a:ext cx="1240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peración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02043" y="2342514"/>
            <a:ext cx="12369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4010" algn="l"/>
              </a:tabLst>
            </a:pPr>
            <a:r>
              <a:rPr sz="2000" b="1" dirty="0">
                <a:latin typeface="Arial"/>
                <a:cs typeface="Arial"/>
              </a:rPr>
              <a:t>y	camb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96757" y="2342514"/>
            <a:ext cx="1184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-10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ducirán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37878" y="2342514"/>
            <a:ext cx="9988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-20" dirty="0">
                <a:latin typeface="Arial"/>
                <a:cs typeface="Arial"/>
              </a:rPr>
              <a:t>u</a:t>
            </a:r>
            <a:r>
              <a:rPr sz="2000" b="1" dirty="0">
                <a:latin typeface="Arial"/>
                <a:cs typeface="Arial"/>
              </a:rPr>
              <a:t>chos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2906" y="2647314"/>
            <a:ext cx="2824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73480" algn="l"/>
              </a:tabLst>
            </a:pPr>
            <a:r>
              <a:rPr sz="2000" b="1" dirty="0">
                <a:latin typeface="Arial"/>
                <a:cs typeface="Arial"/>
              </a:rPr>
              <a:t>riesgos	</a:t>
            </a:r>
            <a:r>
              <a:rPr sz="2000" b="1" spc="-5" dirty="0">
                <a:latin typeface="Arial"/>
                <a:cs typeface="Arial"/>
              </a:rPr>
              <a:t>tradicionales,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08882" y="2647314"/>
            <a:ext cx="704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como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4617" y="2647314"/>
            <a:ext cx="901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er</a:t>
            </a:r>
            <a:r>
              <a:rPr sz="2000" b="1" spc="-10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ores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80252" y="2647314"/>
            <a:ext cx="37884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99540" algn="l"/>
                <a:tab pos="1814195" algn="l"/>
              </a:tabLst>
            </a:pPr>
            <a:r>
              <a:rPr sz="2000" b="1" spc="-5" dirty="0">
                <a:latin typeface="Arial"/>
                <a:cs typeface="Arial"/>
              </a:rPr>
              <a:t>humanos	</a:t>
            </a:r>
            <a:r>
              <a:rPr sz="2000" b="1" dirty="0">
                <a:latin typeface="Arial"/>
                <a:cs typeface="Arial"/>
              </a:rPr>
              <a:t>o	</a:t>
            </a:r>
            <a:r>
              <a:rPr sz="2000" b="1" spc="-5" dirty="0">
                <a:latin typeface="Arial"/>
                <a:cs typeface="Arial"/>
              </a:rPr>
              <a:t>configuraciones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2906" y="2952114"/>
            <a:ext cx="43307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83714" algn="l"/>
                <a:tab pos="2426970" algn="l"/>
                <a:tab pos="3632200" algn="l"/>
                <a:tab pos="3991610" algn="l"/>
              </a:tabLst>
            </a:pPr>
            <a:r>
              <a:rPr sz="2000" b="1" dirty="0">
                <a:latin typeface="Arial"/>
                <a:cs typeface="Arial"/>
              </a:rPr>
              <a:t>coinc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tes	</a:t>
            </a:r>
            <a:r>
              <a:rPr sz="2000" dirty="0">
                <a:latin typeface="Arial"/>
                <a:cs typeface="Arial"/>
              </a:rPr>
              <a:t>que	p</a:t>
            </a:r>
            <a:r>
              <a:rPr sz="2000" spc="-10" dirty="0">
                <a:latin typeface="Arial"/>
                <a:cs typeface="Arial"/>
              </a:rPr>
              <a:t>er</a:t>
            </a:r>
            <a:r>
              <a:rPr sz="2000" dirty="0">
                <a:latin typeface="Arial"/>
                <a:cs typeface="Arial"/>
              </a:rPr>
              <a:t>mi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en	a	las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75223" y="2647314"/>
            <a:ext cx="496570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no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tabLst>
                <a:tab pos="1929130" algn="l"/>
                <a:tab pos="2273935" algn="l"/>
                <a:tab pos="3605529" algn="l"/>
                <a:tab pos="4798060" algn="l"/>
              </a:tabLst>
            </a:pPr>
            <a:r>
              <a:rPr sz="2000" dirty="0">
                <a:latin typeface="Arial"/>
                <a:cs typeface="Arial"/>
              </a:rPr>
              <a:t>or</a:t>
            </a:r>
            <a:r>
              <a:rPr sz="2000" spc="-10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ani</a:t>
            </a:r>
            <a:r>
              <a:rPr sz="2000" spc="5" dirty="0">
                <a:latin typeface="Arial"/>
                <a:cs typeface="Arial"/>
              </a:rPr>
              <a:t>z</a:t>
            </a:r>
            <a:r>
              <a:rPr sz="2000" spc="-10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cio</a:t>
            </a:r>
            <a:r>
              <a:rPr sz="2000" spc="-10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es	y	e</a:t>
            </a:r>
            <a:r>
              <a:rPr sz="2000" spc="-15" dirty="0">
                <a:latin typeface="Arial"/>
                <a:cs typeface="Arial"/>
              </a:rPr>
              <a:t>m</a:t>
            </a:r>
            <a:r>
              <a:rPr sz="2000" dirty="0">
                <a:latin typeface="Arial"/>
                <a:cs typeface="Arial"/>
              </a:rPr>
              <a:t>pr</a:t>
            </a:r>
            <a:r>
              <a:rPr sz="2000" spc="-2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sas	</a:t>
            </a:r>
            <a:r>
              <a:rPr sz="2000" b="1" dirty="0">
                <a:latin typeface="Arial"/>
                <a:cs typeface="Arial"/>
              </a:rPr>
              <a:t>camb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r	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2906" y="3256914"/>
            <a:ext cx="948563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administrar </a:t>
            </a:r>
            <a:r>
              <a:rPr sz="2000" b="1" dirty="0">
                <a:latin typeface="Arial"/>
                <a:cs typeface="Arial"/>
              </a:rPr>
              <a:t>sus </a:t>
            </a:r>
            <a:r>
              <a:rPr sz="2000" b="1" spc="-5" dirty="0">
                <a:latin typeface="Arial"/>
                <a:cs typeface="Arial"/>
              </a:rPr>
              <a:t>sistemas de una manera más optimizada </a:t>
            </a:r>
            <a:r>
              <a:rPr sz="2000" b="1" dirty="0">
                <a:latin typeface="Arial"/>
                <a:cs typeface="Arial"/>
              </a:rPr>
              <a:t>y eficiente</a:t>
            </a:r>
            <a:r>
              <a:rPr sz="2000" dirty="0">
                <a:latin typeface="Arial"/>
                <a:cs typeface="Arial"/>
              </a:rPr>
              <a:t>. </a:t>
            </a:r>
            <a:r>
              <a:rPr sz="2000" spc="-5" dirty="0">
                <a:latin typeface="Arial"/>
                <a:cs typeface="Arial"/>
              </a:rPr>
              <a:t>También  </a:t>
            </a:r>
            <a:r>
              <a:rPr sz="2000" dirty="0">
                <a:latin typeface="Arial"/>
                <a:cs typeface="Arial"/>
              </a:rPr>
              <a:t>permite </a:t>
            </a:r>
            <a:r>
              <a:rPr sz="2000" spc="-5" dirty="0">
                <a:latin typeface="Arial"/>
                <a:cs typeface="Arial"/>
              </a:rPr>
              <a:t>escalar </a:t>
            </a:r>
            <a:r>
              <a:rPr sz="2000" dirty="0">
                <a:latin typeface="Arial"/>
                <a:cs typeface="Arial"/>
              </a:rPr>
              <a:t>los </a:t>
            </a:r>
            <a:r>
              <a:rPr sz="2000" spc="-5" dirty="0">
                <a:latin typeface="Arial"/>
                <a:cs typeface="Arial"/>
              </a:rPr>
              <a:t>sistemas </a:t>
            </a:r>
            <a:r>
              <a:rPr sz="2000" dirty="0">
                <a:latin typeface="Arial"/>
                <a:cs typeface="Arial"/>
              </a:rPr>
              <a:t>y reducir los riesgos. </a:t>
            </a:r>
            <a:r>
              <a:rPr sz="2000" spc="-5" dirty="0">
                <a:latin typeface="Arial"/>
                <a:cs typeface="Arial"/>
              </a:rPr>
              <a:t>DevOps permite </a:t>
            </a:r>
            <a:r>
              <a:rPr sz="2000" dirty="0">
                <a:latin typeface="Arial"/>
                <a:cs typeface="Arial"/>
              </a:rPr>
              <a:t>a las  organizaciones </a:t>
            </a:r>
            <a:r>
              <a:rPr sz="2000" spc="-5" dirty="0">
                <a:latin typeface="Arial"/>
                <a:cs typeface="Arial"/>
              </a:rPr>
              <a:t>alcanzar </a:t>
            </a:r>
            <a:r>
              <a:rPr sz="2000" dirty="0">
                <a:latin typeface="Arial"/>
                <a:cs typeface="Arial"/>
              </a:rPr>
              <a:t>este objetivo mediante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implementación de </a:t>
            </a:r>
            <a:r>
              <a:rPr sz="2000" spc="-5" dirty="0">
                <a:latin typeface="Arial"/>
                <a:cs typeface="Arial"/>
              </a:rPr>
              <a:t>prácticas 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b="1" dirty="0">
                <a:latin typeface="Arial"/>
                <a:cs typeface="Arial"/>
              </a:rPr>
              <a:t>Infraestructura como código (IaC) e Integración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continua.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666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Beneficios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32620" cy="2841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Mayor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 Confiabilidad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Sin </a:t>
            </a:r>
            <a:r>
              <a:rPr sz="2000" b="1" dirty="0">
                <a:latin typeface="Arial"/>
                <a:cs typeface="Arial"/>
              </a:rPr>
              <a:t>los procesos y herramientas adecuadas, los cambios rápidos de </a:t>
            </a:r>
            <a:r>
              <a:rPr sz="2000" b="1" spc="-5" dirty="0">
                <a:latin typeface="Arial"/>
                <a:cs typeface="Arial"/>
              </a:rPr>
              <a:t>un  </a:t>
            </a:r>
            <a:r>
              <a:rPr sz="2000" b="1" dirty="0">
                <a:latin typeface="Arial"/>
                <a:cs typeface="Arial"/>
              </a:rPr>
              <a:t>producto </a:t>
            </a:r>
            <a:r>
              <a:rPr sz="2000" b="1" spc="-5" dirty="0">
                <a:latin typeface="Arial"/>
                <a:cs typeface="Arial"/>
              </a:rPr>
              <a:t>pueden presentar diferentes problemas que </a:t>
            </a:r>
            <a:r>
              <a:rPr sz="2000" b="1" dirty="0">
                <a:latin typeface="Arial"/>
                <a:cs typeface="Arial"/>
              </a:rPr>
              <a:t>pueden </a:t>
            </a:r>
            <a:r>
              <a:rPr sz="2000" b="1" spc="-5" dirty="0">
                <a:latin typeface="Arial"/>
                <a:cs typeface="Arial"/>
              </a:rPr>
              <a:t>afectar  </a:t>
            </a:r>
            <a:r>
              <a:rPr sz="2000" b="1" dirty="0">
                <a:latin typeface="Arial"/>
                <a:cs typeface="Arial"/>
              </a:rPr>
              <a:t>negativamente </a:t>
            </a:r>
            <a:r>
              <a:rPr sz="2000" b="1" spc="-10" dirty="0">
                <a:latin typeface="Arial"/>
                <a:cs typeface="Arial"/>
              </a:rPr>
              <a:t>la </a:t>
            </a:r>
            <a:r>
              <a:rPr sz="2000" b="1" spc="-5" dirty="0">
                <a:latin typeface="Arial"/>
                <a:cs typeface="Arial"/>
              </a:rPr>
              <a:t>calidad de una solución, </a:t>
            </a:r>
            <a:r>
              <a:rPr sz="2000" b="1" dirty="0">
                <a:latin typeface="Arial"/>
                <a:cs typeface="Arial"/>
              </a:rPr>
              <a:t>así como su </a:t>
            </a:r>
            <a:r>
              <a:rPr sz="2000" b="1" spc="-5" dirty="0">
                <a:latin typeface="Arial"/>
                <a:cs typeface="Arial"/>
              </a:rPr>
              <a:t>confiabilidad</a:t>
            </a:r>
            <a:r>
              <a:rPr sz="2000" spc="-5" dirty="0">
                <a:latin typeface="Arial"/>
                <a:cs typeface="Arial"/>
              </a:rPr>
              <a:t>. DevOps  </a:t>
            </a:r>
            <a:r>
              <a:rPr sz="2000" dirty="0">
                <a:latin typeface="Arial"/>
                <a:cs typeface="Arial"/>
              </a:rPr>
              <a:t>ayuda a </a:t>
            </a:r>
            <a:r>
              <a:rPr sz="2000" spc="-5" dirty="0">
                <a:latin typeface="Arial"/>
                <a:cs typeface="Arial"/>
              </a:rPr>
              <a:t>prevenir este tipo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situaciones </a:t>
            </a:r>
            <a:r>
              <a:rPr sz="2000" dirty="0">
                <a:latin typeface="Arial"/>
                <a:cs typeface="Arial"/>
              </a:rPr>
              <a:t>al </a:t>
            </a:r>
            <a:r>
              <a:rPr sz="2000" spc="-5" dirty="0">
                <a:latin typeface="Arial"/>
                <a:cs typeface="Arial"/>
              </a:rPr>
              <a:t>permitir </a:t>
            </a:r>
            <a:r>
              <a:rPr sz="2000" dirty="0">
                <a:latin typeface="Arial"/>
                <a:cs typeface="Arial"/>
              </a:rPr>
              <a:t>que </a:t>
            </a:r>
            <a:r>
              <a:rPr sz="2000" spc="-5" dirty="0">
                <a:latin typeface="Arial"/>
                <a:cs typeface="Arial"/>
              </a:rPr>
              <a:t>las </a:t>
            </a:r>
            <a:r>
              <a:rPr sz="2000" dirty="0">
                <a:latin typeface="Arial"/>
                <a:cs typeface="Arial"/>
              </a:rPr>
              <a:t>organizaciones  </a:t>
            </a:r>
            <a:r>
              <a:rPr sz="2000" b="1" dirty="0">
                <a:latin typeface="Arial"/>
                <a:cs typeface="Arial"/>
              </a:rPr>
              <a:t>alcancen sus </a:t>
            </a:r>
            <a:r>
              <a:rPr sz="2000" b="1" spc="-5" dirty="0">
                <a:latin typeface="Arial"/>
                <a:cs typeface="Arial"/>
              </a:rPr>
              <a:t>objetivos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desarrollar, actualizar </a:t>
            </a:r>
            <a:r>
              <a:rPr sz="2000" b="1" dirty="0">
                <a:latin typeface="Arial"/>
                <a:cs typeface="Arial"/>
              </a:rPr>
              <a:t>y escalar sus </a:t>
            </a:r>
            <a:r>
              <a:rPr sz="2000" b="1" spc="-5" dirty="0">
                <a:latin typeface="Arial"/>
                <a:cs typeface="Arial"/>
              </a:rPr>
              <a:t>aplicaciones  de manera confiable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través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las prácticas de DevOps </a:t>
            </a:r>
            <a:r>
              <a:rPr sz="2000" b="1" dirty="0">
                <a:latin typeface="Arial"/>
                <a:cs typeface="Arial"/>
              </a:rPr>
              <a:t>como CI / </a:t>
            </a:r>
            <a:r>
              <a:rPr sz="2000" b="1" spc="5" dirty="0">
                <a:latin typeface="Arial"/>
                <a:cs typeface="Arial"/>
              </a:rPr>
              <a:t>CD,  </a:t>
            </a:r>
            <a:r>
              <a:rPr sz="2000" b="1" dirty="0">
                <a:latin typeface="Arial"/>
                <a:cs typeface="Arial"/>
              </a:rPr>
              <a:t>colaboración, monitoreo y registro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automatizado.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666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Beneficios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31985" cy="4378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Seguridad</a:t>
            </a:r>
            <a:r>
              <a:rPr sz="2000" b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Mejorada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Arial"/>
              <a:cs typeface="Arial"/>
            </a:endParaRPr>
          </a:p>
          <a:p>
            <a:pPr marL="57150" marR="5715" algn="just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cambios y lanzamientos </a:t>
            </a:r>
            <a:r>
              <a:rPr sz="2000" b="1" spc="-5" dirty="0">
                <a:latin typeface="Arial"/>
                <a:cs typeface="Arial"/>
              </a:rPr>
              <a:t>rápidos </a:t>
            </a:r>
            <a:r>
              <a:rPr sz="2000" b="1" dirty="0">
                <a:latin typeface="Arial"/>
                <a:cs typeface="Arial"/>
              </a:rPr>
              <a:t>sin asegurar las </a:t>
            </a:r>
            <a:r>
              <a:rPr sz="2000" b="1" spc="-5" dirty="0">
                <a:latin typeface="Arial"/>
                <a:cs typeface="Arial"/>
              </a:rPr>
              <a:t>aplicaciones </a:t>
            </a:r>
            <a:r>
              <a:rPr sz="2000" b="1" dirty="0">
                <a:latin typeface="Arial"/>
                <a:cs typeface="Arial"/>
              </a:rPr>
              <a:t>y el código  desarrollado pueden introducir </a:t>
            </a:r>
            <a:r>
              <a:rPr sz="2000" b="1" spc="-5" dirty="0">
                <a:latin typeface="Arial"/>
                <a:cs typeface="Arial"/>
              </a:rPr>
              <a:t>muchos </a:t>
            </a:r>
            <a:r>
              <a:rPr sz="2000" b="1" dirty="0">
                <a:latin typeface="Arial"/>
                <a:cs typeface="Arial"/>
              </a:rPr>
              <a:t>riesgos </a:t>
            </a:r>
            <a:r>
              <a:rPr sz="2000" b="1" spc="-5" dirty="0">
                <a:latin typeface="Arial"/>
                <a:cs typeface="Arial"/>
              </a:rPr>
              <a:t>diferentes que </a:t>
            </a:r>
            <a:r>
              <a:rPr sz="2000" b="1" dirty="0">
                <a:latin typeface="Arial"/>
                <a:cs typeface="Arial"/>
              </a:rPr>
              <a:t>pueden </a:t>
            </a:r>
            <a:r>
              <a:rPr sz="2000" b="1" spc="-5" dirty="0">
                <a:latin typeface="Arial"/>
                <a:cs typeface="Arial"/>
              </a:rPr>
              <a:t>afectar  la credibilidad </a:t>
            </a:r>
            <a:r>
              <a:rPr sz="2000" b="1" dirty="0">
                <a:latin typeface="Arial"/>
                <a:cs typeface="Arial"/>
              </a:rPr>
              <a:t>del negocio, y en algunos casos, </a:t>
            </a:r>
            <a:r>
              <a:rPr sz="2000" b="1" spc="-5" dirty="0">
                <a:latin typeface="Arial"/>
                <a:cs typeface="Arial"/>
              </a:rPr>
              <a:t>pueden </a:t>
            </a:r>
            <a:r>
              <a:rPr sz="2000" b="1" dirty="0">
                <a:latin typeface="Arial"/>
                <a:cs typeface="Arial"/>
              </a:rPr>
              <a:t>representar </a:t>
            </a:r>
            <a:r>
              <a:rPr sz="2000" b="1" spc="-5" dirty="0">
                <a:latin typeface="Arial"/>
                <a:cs typeface="Arial"/>
              </a:rPr>
              <a:t>un riesgo  </a:t>
            </a:r>
            <a:r>
              <a:rPr sz="2000" b="1" dirty="0">
                <a:latin typeface="Arial"/>
                <a:cs typeface="Arial"/>
              </a:rPr>
              <a:t>para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consumidores</a:t>
            </a:r>
            <a:r>
              <a:rPr sz="2000" dirty="0">
                <a:latin typeface="Arial"/>
                <a:cs typeface="Arial"/>
              </a:rPr>
              <a:t>. Por </a:t>
            </a:r>
            <a:r>
              <a:rPr sz="2000" spc="-5" dirty="0">
                <a:latin typeface="Arial"/>
                <a:cs typeface="Arial"/>
              </a:rPr>
              <a:t>ejemplo, </a:t>
            </a:r>
            <a:r>
              <a:rPr sz="2000" dirty="0">
                <a:latin typeface="Arial"/>
                <a:cs typeface="Arial"/>
              </a:rPr>
              <a:t>un </a:t>
            </a:r>
            <a:r>
              <a:rPr sz="2000" spc="-5" dirty="0">
                <a:latin typeface="Arial"/>
                <a:cs typeface="Arial"/>
              </a:rPr>
              <a:t>error </a:t>
            </a:r>
            <a:r>
              <a:rPr sz="2000" dirty="0">
                <a:latin typeface="Arial"/>
                <a:cs typeface="Arial"/>
              </a:rPr>
              <a:t>de seguridad </a:t>
            </a:r>
            <a:r>
              <a:rPr sz="2000" spc="-10" dirty="0">
                <a:latin typeface="Arial"/>
                <a:cs typeface="Arial"/>
              </a:rPr>
              <a:t>en </a:t>
            </a:r>
            <a:r>
              <a:rPr sz="2000" dirty="0">
                <a:latin typeface="Arial"/>
                <a:cs typeface="Arial"/>
              </a:rPr>
              <a:t>una aplicación  permite el acceso no autorizado a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información del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usuario.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DevOps también ayuda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las organizaciones </a:t>
            </a:r>
            <a:r>
              <a:rPr sz="2000" b="1" dirty="0">
                <a:latin typeface="Arial"/>
                <a:cs typeface="Arial"/>
              </a:rPr>
              <a:t>a adoptar, </a:t>
            </a:r>
            <a:r>
              <a:rPr sz="2000" b="1" spc="-5" dirty="0">
                <a:latin typeface="Arial"/>
                <a:cs typeface="Arial"/>
              </a:rPr>
              <a:t>mejorar </a:t>
            </a:r>
            <a:r>
              <a:rPr sz="2000" b="1" dirty="0">
                <a:latin typeface="Arial"/>
                <a:cs typeface="Arial"/>
              </a:rPr>
              <a:t>o </a:t>
            </a:r>
            <a:r>
              <a:rPr sz="2000" b="1" spc="-5" dirty="0">
                <a:latin typeface="Arial"/>
                <a:cs typeface="Arial"/>
              </a:rPr>
              <a:t>ajustar sus  requisitos de </a:t>
            </a:r>
            <a:r>
              <a:rPr sz="2000" b="1" dirty="0">
                <a:latin typeface="Arial"/>
                <a:cs typeface="Arial"/>
              </a:rPr>
              <a:t>seguridad, </a:t>
            </a:r>
            <a:r>
              <a:rPr sz="2000" b="1" spc="-5" dirty="0">
                <a:latin typeface="Arial"/>
                <a:cs typeface="Arial"/>
              </a:rPr>
              <a:t>cumplimiento </a:t>
            </a:r>
            <a:r>
              <a:rPr sz="2000" b="1" dirty="0">
                <a:latin typeface="Arial"/>
                <a:cs typeface="Arial"/>
              </a:rPr>
              <a:t>y gobierno mediante </a:t>
            </a:r>
            <a:r>
              <a:rPr sz="2000" b="1" spc="-5" dirty="0">
                <a:latin typeface="Arial"/>
                <a:cs typeface="Arial"/>
              </a:rPr>
              <a:t>la introducción  de prácticas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como </a:t>
            </a:r>
            <a:r>
              <a:rPr sz="2000" b="1" spc="-5" dirty="0">
                <a:latin typeface="Arial"/>
                <a:cs typeface="Arial"/>
              </a:rPr>
              <a:t>Política </a:t>
            </a:r>
            <a:r>
              <a:rPr sz="2000" b="1" dirty="0">
                <a:latin typeface="Arial"/>
                <a:cs typeface="Arial"/>
              </a:rPr>
              <a:t>como Código (PaC) e </a:t>
            </a:r>
            <a:r>
              <a:rPr sz="2000" b="1" spc="-5" dirty="0">
                <a:latin typeface="Arial"/>
                <a:cs typeface="Arial"/>
              </a:rPr>
              <a:t>Infraestructura  </a:t>
            </a:r>
            <a:r>
              <a:rPr sz="2000" b="1" dirty="0">
                <a:latin typeface="Arial"/>
                <a:cs typeface="Arial"/>
              </a:rPr>
              <a:t>como </a:t>
            </a:r>
            <a:r>
              <a:rPr sz="2000" b="1" spc="-5" dirty="0">
                <a:latin typeface="Arial"/>
                <a:cs typeface="Arial"/>
              </a:rPr>
              <a:t>Código (IaC) </a:t>
            </a:r>
            <a:r>
              <a:rPr sz="2000" dirty="0">
                <a:latin typeface="Arial"/>
                <a:cs typeface="Arial"/>
              </a:rPr>
              <a:t>al </a:t>
            </a:r>
            <a:r>
              <a:rPr sz="2000" spc="-5" dirty="0">
                <a:latin typeface="Arial"/>
                <a:cs typeface="Arial"/>
              </a:rPr>
              <a:t>automatizar </a:t>
            </a:r>
            <a:r>
              <a:rPr sz="2000" dirty="0">
                <a:latin typeface="Arial"/>
                <a:cs typeface="Arial"/>
              </a:rPr>
              <a:t>los procesos de verificación correspondientes.  </a:t>
            </a:r>
            <a:r>
              <a:rPr sz="2000" spc="-5" dirty="0">
                <a:latin typeface="Arial"/>
                <a:cs typeface="Arial"/>
              </a:rPr>
              <a:t>Al </a:t>
            </a:r>
            <a:r>
              <a:rPr sz="2000" dirty="0">
                <a:latin typeface="Arial"/>
                <a:cs typeface="Arial"/>
              </a:rPr>
              <a:t>tiempo </a:t>
            </a:r>
            <a:r>
              <a:rPr sz="2000" spc="-5" dirty="0">
                <a:latin typeface="Arial"/>
                <a:cs typeface="Arial"/>
              </a:rPr>
              <a:t>que </a:t>
            </a:r>
            <a:r>
              <a:rPr sz="2000" dirty="0">
                <a:latin typeface="Arial"/>
                <a:cs typeface="Arial"/>
              </a:rPr>
              <a:t>permite que las </a:t>
            </a:r>
            <a:r>
              <a:rPr sz="2000" spc="-5" dirty="0">
                <a:latin typeface="Arial"/>
                <a:cs typeface="Arial"/>
              </a:rPr>
              <a:t>organizaciones </a:t>
            </a:r>
            <a:r>
              <a:rPr sz="2000" dirty="0">
                <a:latin typeface="Arial"/>
                <a:cs typeface="Arial"/>
              </a:rPr>
              <a:t>desarrollen y cambien sus  aplicaciones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rápidamente.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666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Beneficios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30715" cy="2841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Colaboración Organizacional</a:t>
            </a:r>
            <a:r>
              <a:rPr sz="2000" b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Mejorada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Los problemas de </a:t>
            </a:r>
            <a:r>
              <a:rPr sz="2000" b="1" dirty="0">
                <a:latin typeface="Arial"/>
                <a:cs typeface="Arial"/>
              </a:rPr>
              <a:t>negocio o </a:t>
            </a:r>
            <a:r>
              <a:rPr sz="2000" b="1" spc="-5" dirty="0">
                <a:latin typeface="Arial"/>
                <a:cs typeface="Arial"/>
              </a:rPr>
              <a:t>la falta de crecimiento </a:t>
            </a:r>
            <a:r>
              <a:rPr sz="2000" b="1" dirty="0">
                <a:latin typeface="Arial"/>
                <a:cs typeface="Arial"/>
              </a:rPr>
              <a:t>del negocio a </a:t>
            </a:r>
            <a:r>
              <a:rPr sz="2000" b="1" spc="-5" dirty="0">
                <a:latin typeface="Arial"/>
                <a:cs typeface="Arial"/>
              </a:rPr>
              <a:t>menudo </a:t>
            </a:r>
            <a:r>
              <a:rPr sz="2000" b="1" spc="-15" dirty="0">
                <a:latin typeface="Arial"/>
                <a:cs typeface="Arial"/>
              </a:rPr>
              <a:t>se </a:t>
            </a:r>
            <a:r>
              <a:rPr sz="2000" b="1" spc="5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deben a </a:t>
            </a:r>
            <a:r>
              <a:rPr sz="2000" b="1" spc="-5" dirty="0">
                <a:latin typeface="Arial"/>
                <a:cs typeface="Arial"/>
              </a:rPr>
              <a:t>la fragmentación interna </a:t>
            </a:r>
            <a:r>
              <a:rPr sz="2000" b="1" dirty="0">
                <a:latin typeface="Arial"/>
                <a:cs typeface="Arial"/>
              </a:rPr>
              <a:t>dentro </a:t>
            </a:r>
            <a:r>
              <a:rPr sz="2000" b="1" spc="-5" dirty="0">
                <a:latin typeface="Arial"/>
                <a:cs typeface="Arial"/>
              </a:rPr>
              <a:t>de una organización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" dirty="0">
                <a:latin typeface="Arial"/>
                <a:cs typeface="Arial"/>
              </a:rPr>
              <a:t>la falta de  colaboración </a:t>
            </a:r>
            <a:r>
              <a:rPr sz="2000" b="1" dirty="0">
                <a:latin typeface="Arial"/>
                <a:cs typeface="Arial"/>
              </a:rPr>
              <a:t>adecuada entre los </a:t>
            </a:r>
            <a:r>
              <a:rPr sz="2000" b="1" spc="-5" dirty="0">
                <a:latin typeface="Arial"/>
                <a:cs typeface="Arial"/>
              </a:rPr>
              <a:t>diferentes equipos</a:t>
            </a:r>
            <a:r>
              <a:rPr sz="2000" spc="-5" dirty="0">
                <a:latin typeface="Arial"/>
                <a:cs typeface="Arial"/>
              </a:rPr>
              <a:t>. DevOps ayuda </a:t>
            </a:r>
            <a:r>
              <a:rPr sz="2000" dirty="0">
                <a:latin typeface="Arial"/>
                <a:cs typeface="Arial"/>
              </a:rPr>
              <a:t>a las  </a:t>
            </a:r>
            <a:r>
              <a:rPr sz="2000" spc="-5" dirty="0">
                <a:latin typeface="Arial"/>
                <a:cs typeface="Arial"/>
              </a:rPr>
              <a:t>empresas </a:t>
            </a:r>
            <a:r>
              <a:rPr sz="2000" dirty="0">
                <a:latin typeface="Arial"/>
                <a:cs typeface="Arial"/>
              </a:rPr>
              <a:t>y organizaciones a </a:t>
            </a:r>
            <a:r>
              <a:rPr sz="2000" b="1" spc="-5" dirty="0">
                <a:latin typeface="Arial"/>
                <a:cs typeface="Arial"/>
              </a:rPr>
              <a:t>cerrar </a:t>
            </a:r>
            <a:r>
              <a:rPr sz="2000" b="1" dirty="0">
                <a:latin typeface="Arial"/>
                <a:cs typeface="Arial"/>
              </a:rPr>
              <a:t>esta </a:t>
            </a:r>
            <a:r>
              <a:rPr sz="2000" b="1" spc="-5" dirty="0">
                <a:latin typeface="Arial"/>
                <a:cs typeface="Arial"/>
              </a:rPr>
              <a:t>brecha </a:t>
            </a:r>
            <a:r>
              <a:rPr sz="2000" b="1" dirty="0">
                <a:latin typeface="Arial"/>
                <a:cs typeface="Arial"/>
              </a:rPr>
              <a:t>y a </a:t>
            </a:r>
            <a:r>
              <a:rPr sz="2000" b="1" spc="-5" dirty="0">
                <a:latin typeface="Arial"/>
                <a:cs typeface="Arial"/>
              </a:rPr>
              <a:t>crear </a:t>
            </a:r>
            <a:r>
              <a:rPr sz="2000" b="1" dirty="0">
                <a:latin typeface="Arial"/>
                <a:cs typeface="Arial"/>
              </a:rPr>
              <a:t>equipos </a:t>
            </a:r>
            <a:r>
              <a:rPr sz="2000" b="1" spc="-5" dirty="0">
                <a:latin typeface="Arial"/>
                <a:cs typeface="Arial"/>
              </a:rPr>
              <a:t>que </a:t>
            </a:r>
            <a:r>
              <a:rPr sz="2000" b="1" spc="-15" dirty="0">
                <a:latin typeface="Arial"/>
                <a:cs typeface="Arial"/>
              </a:rPr>
              <a:t>se  </a:t>
            </a:r>
            <a:r>
              <a:rPr sz="2000" b="1" dirty="0">
                <a:latin typeface="Arial"/>
                <a:cs typeface="Arial"/>
              </a:rPr>
              <a:t>colaboran </a:t>
            </a:r>
            <a:r>
              <a:rPr sz="2000" b="1" spc="-5" dirty="0">
                <a:latin typeface="Arial"/>
                <a:cs typeface="Arial"/>
              </a:rPr>
              <a:t>continuamente </a:t>
            </a:r>
            <a:r>
              <a:rPr sz="2000" b="1" dirty="0">
                <a:latin typeface="Arial"/>
                <a:cs typeface="Arial"/>
              </a:rPr>
              <a:t>para </a:t>
            </a:r>
            <a:r>
              <a:rPr sz="2000" b="1" spc="-5" dirty="0">
                <a:latin typeface="Arial"/>
                <a:cs typeface="Arial"/>
              </a:rPr>
              <a:t>brindar </a:t>
            </a:r>
            <a:r>
              <a:rPr sz="2000" b="1" dirty="0">
                <a:latin typeface="Arial"/>
                <a:cs typeface="Arial"/>
              </a:rPr>
              <a:t>más </a:t>
            </a:r>
            <a:r>
              <a:rPr sz="2000" b="1" spc="-5" dirty="0">
                <a:latin typeface="Arial"/>
                <a:cs typeface="Arial"/>
              </a:rPr>
              <a:t>valor </a:t>
            </a:r>
            <a:r>
              <a:rPr sz="2000" b="1" dirty="0">
                <a:latin typeface="Arial"/>
                <a:cs typeface="Arial"/>
              </a:rPr>
              <a:t>a una </a:t>
            </a:r>
            <a:r>
              <a:rPr sz="2000" b="1" spc="-5" dirty="0">
                <a:latin typeface="Arial"/>
                <a:cs typeface="Arial"/>
              </a:rPr>
              <a:t>organización </a:t>
            </a:r>
            <a:r>
              <a:rPr sz="2000" dirty="0">
                <a:latin typeface="Arial"/>
                <a:cs typeface="Arial"/>
              </a:rPr>
              <a:t>al </a:t>
            </a:r>
            <a:r>
              <a:rPr sz="2000" spc="-5" dirty="0">
                <a:latin typeface="Arial"/>
                <a:cs typeface="Arial"/>
              </a:rPr>
              <a:t>permitir  </a:t>
            </a:r>
            <a:r>
              <a:rPr sz="2000" dirty="0">
                <a:latin typeface="Arial"/>
                <a:cs typeface="Arial"/>
              </a:rPr>
              <a:t>que las </a:t>
            </a:r>
            <a:r>
              <a:rPr sz="2000" spc="-5" dirty="0">
                <a:latin typeface="Arial"/>
                <a:cs typeface="Arial"/>
              </a:rPr>
              <a:t>organizaciones </a:t>
            </a:r>
            <a:r>
              <a:rPr sz="2000" dirty="0">
                <a:latin typeface="Arial"/>
                <a:cs typeface="Arial"/>
              </a:rPr>
              <a:t>logren </a:t>
            </a:r>
            <a:r>
              <a:rPr sz="2000" spc="-5" dirty="0">
                <a:latin typeface="Arial"/>
                <a:cs typeface="Arial"/>
              </a:rPr>
              <a:t>este </a:t>
            </a:r>
            <a:r>
              <a:rPr sz="2000" dirty="0">
                <a:latin typeface="Arial"/>
                <a:cs typeface="Arial"/>
              </a:rPr>
              <a:t>beneficio a </a:t>
            </a:r>
            <a:r>
              <a:rPr sz="2000" spc="-5" dirty="0">
                <a:latin typeface="Arial"/>
                <a:cs typeface="Arial"/>
              </a:rPr>
              <a:t>través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implementación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las  </a:t>
            </a:r>
            <a:r>
              <a:rPr sz="2000" b="1" dirty="0">
                <a:latin typeface="Arial"/>
                <a:cs typeface="Arial"/>
              </a:rPr>
              <a:t>prácticas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colaboración </a:t>
            </a:r>
            <a:r>
              <a:rPr sz="2000" b="1" spc="-5" dirty="0">
                <a:latin typeface="Arial"/>
                <a:cs typeface="Arial"/>
              </a:rPr>
              <a:t>de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DevOps.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22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Desafíos Comunes de Diseño </a:t>
            </a:r>
            <a:r>
              <a:rPr dirty="0"/>
              <a:t>de</a:t>
            </a:r>
            <a:r>
              <a:rPr spc="10" dirty="0"/>
              <a:t> </a:t>
            </a:r>
            <a:r>
              <a:rPr spc="-5" dirty="0"/>
              <a:t>Microservicios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8520" y="856615"/>
            <a:ext cx="10194925" cy="2973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974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2FA2DC"/>
                </a:solidFill>
                <a:latin typeface="Arial"/>
                <a:cs typeface="Arial"/>
              </a:rPr>
              <a:t>APIs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Dispares y no</a:t>
            </a:r>
            <a:r>
              <a:rPr sz="280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Estandarizadas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85"/>
              </a:spcBef>
            </a:pPr>
            <a:r>
              <a:rPr sz="1800" spc="-5" dirty="0">
                <a:latin typeface="Arial"/>
                <a:cs typeface="Arial"/>
              </a:rPr>
              <a:t>El hecho de que los microservicios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liberen </a:t>
            </a:r>
            <a:r>
              <a:rPr sz="1800" b="1" spc="-5" dirty="0">
                <a:latin typeface="Arial"/>
                <a:cs typeface="Arial"/>
              </a:rPr>
              <a:t>rápidamente </a:t>
            </a:r>
            <a:r>
              <a:rPr sz="1800" b="1" dirty="0">
                <a:latin typeface="Arial"/>
                <a:cs typeface="Arial"/>
              </a:rPr>
              <a:t>siguiendo </a:t>
            </a:r>
            <a:r>
              <a:rPr sz="1800" b="1" spc="-5" dirty="0">
                <a:latin typeface="Arial"/>
                <a:cs typeface="Arial"/>
              </a:rPr>
              <a:t>prácticas </a:t>
            </a:r>
            <a:r>
              <a:rPr sz="1800" b="1" dirty="0">
                <a:latin typeface="Arial"/>
                <a:cs typeface="Arial"/>
              </a:rPr>
              <a:t>ágiles </a:t>
            </a:r>
            <a:r>
              <a:rPr sz="1800" b="1" spc="-5" dirty="0">
                <a:latin typeface="Arial"/>
                <a:cs typeface="Arial"/>
              </a:rPr>
              <a:t>y DevOps</a:t>
            </a:r>
            <a:r>
              <a:rPr sz="1800" spc="-5" dirty="0">
                <a:latin typeface="Arial"/>
                <a:cs typeface="Arial"/>
              </a:rPr>
              <a:t>,  puede aumentar el riesgo de </a:t>
            </a:r>
            <a:r>
              <a:rPr sz="1800" b="1" dirty="0">
                <a:latin typeface="Arial"/>
                <a:cs typeface="Arial"/>
              </a:rPr>
              <a:t>contar </a:t>
            </a:r>
            <a:r>
              <a:rPr sz="1800" b="1" spc="-5" dirty="0">
                <a:latin typeface="Arial"/>
                <a:cs typeface="Arial"/>
              </a:rPr>
              <a:t>con </a:t>
            </a:r>
            <a:r>
              <a:rPr sz="1800" b="1" spc="-15" dirty="0">
                <a:latin typeface="Arial"/>
                <a:cs typeface="Arial"/>
              </a:rPr>
              <a:t>APIs </a:t>
            </a:r>
            <a:r>
              <a:rPr sz="1800" b="1" dirty="0">
                <a:latin typeface="Arial"/>
                <a:cs typeface="Arial"/>
              </a:rPr>
              <a:t>no</a:t>
            </a:r>
            <a:r>
              <a:rPr sz="1800" b="1" spc="10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estandarizadas.</a:t>
            </a:r>
            <a:endParaRPr sz="1800">
              <a:latin typeface="Arial"/>
              <a:cs typeface="Arial"/>
            </a:endParaRPr>
          </a:p>
          <a:p>
            <a:pPr marL="13970" marR="788035" algn="just">
              <a:lnSpc>
                <a:spcPct val="100000"/>
              </a:lnSpc>
              <a:spcBef>
                <a:spcPts val="1625"/>
              </a:spcBef>
            </a:pPr>
            <a:r>
              <a:rPr sz="1800" dirty="0">
                <a:latin typeface="Arial"/>
                <a:cs typeface="Arial"/>
              </a:rPr>
              <a:t>Este </a:t>
            </a:r>
            <a:r>
              <a:rPr sz="1800" spc="-5" dirty="0">
                <a:latin typeface="Arial"/>
                <a:cs typeface="Arial"/>
              </a:rPr>
              <a:t>es especialmente el caso </a:t>
            </a:r>
            <a:r>
              <a:rPr sz="1800" b="1" spc="-5" dirty="0">
                <a:latin typeface="Arial"/>
                <a:cs typeface="Arial"/>
              </a:rPr>
              <a:t>cuando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microservicios </a:t>
            </a:r>
            <a:r>
              <a:rPr sz="1800" b="1" dirty="0">
                <a:latin typeface="Arial"/>
                <a:cs typeface="Arial"/>
              </a:rPr>
              <a:t>son </a:t>
            </a:r>
            <a:r>
              <a:rPr sz="1800" b="1" spc="-5" dirty="0">
                <a:latin typeface="Arial"/>
                <a:cs typeface="Arial"/>
              </a:rPr>
              <a:t>entregados </a:t>
            </a: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5" dirty="0">
                <a:latin typeface="Arial"/>
                <a:cs typeface="Arial"/>
              </a:rPr>
              <a:t>diferentes  </a:t>
            </a:r>
            <a:r>
              <a:rPr sz="1800" b="1" dirty="0">
                <a:latin typeface="Arial"/>
                <a:cs typeface="Arial"/>
              </a:rPr>
              <a:t>equipos de </a:t>
            </a:r>
            <a:r>
              <a:rPr sz="1800" b="1" spc="-5" dirty="0">
                <a:latin typeface="Arial"/>
                <a:cs typeface="Arial"/>
              </a:rPr>
              <a:t>proyecto </a:t>
            </a:r>
            <a:r>
              <a:rPr sz="1800" spc="-5" dirty="0">
                <a:latin typeface="Arial"/>
                <a:cs typeface="Arial"/>
              </a:rPr>
              <a:t>en diferentes momentos y </a:t>
            </a:r>
            <a:r>
              <a:rPr sz="1800" b="1" dirty="0">
                <a:latin typeface="Arial"/>
                <a:cs typeface="Arial"/>
              </a:rPr>
              <a:t>sin ningún </a:t>
            </a:r>
            <a:r>
              <a:rPr sz="1800" b="1" spc="-5" dirty="0">
                <a:latin typeface="Arial"/>
                <a:cs typeface="Arial"/>
              </a:rPr>
              <a:t>estándar general </a:t>
            </a:r>
            <a:r>
              <a:rPr sz="1800" b="1" dirty="0">
                <a:latin typeface="Arial"/>
                <a:cs typeface="Arial"/>
              </a:rPr>
              <a:t>o </a:t>
            </a:r>
            <a:r>
              <a:rPr sz="1800" b="1" spc="-5" dirty="0">
                <a:latin typeface="Arial"/>
                <a:cs typeface="Arial"/>
              </a:rPr>
              <a:t>marco </a:t>
            </a:r>
            <a:r>
              <a:rPr sz="1800" b="1" dirty="0">
                <a:latin typeface="Arial"/>
                <a:cs typeface="Arial"/>
              </a:rPr>
              <a:t>de  gobierno.</a:t>
            </a:r>
            <a:endParaRPr sz="1800">
              <a:latin typeface="Arial"/>
              <a:cs typeface="Arial"/>
            </a:endParaRPr>
          </a:p>
          <a:p>
            <a:pPr marL="13970" marR="1169035">
              <a:lnSpc>
                <a:spcPct val="100000"/>
              </a:lnSpc>
              <a:spcBef>
                <a:spcPts val="1625"/>
              </a:spcBef>
            </a:pPr>
            <a:r>
              <a:rPr sz="1800" spc="-5" dirty="0">
                <a:latin typeface="Arial"/>
                <a:cs typeface="Arial"/>
              </a:rPr>
              <a:t>Lo que subsecuentemente </a:t>
            </a:r>
            <a:r>
              <a:rPr sz="1800" b="1" dirty="0">
                <a:latin typeface="Arial"/>
                <a:cs typeface="Arial"/>
              </a:rPr>
              <a:t>puede lidiar con una </a:t>
            </a:r>
            <a:r>
              <a:rPr sz="1800" b="1" spc="-5" dirty="0">
                <a:latin typeface="Arial"/>
                <a:cs typeface="Arial"/>
              </a:rPr>
              <a:t>arquitectura centrada en integración  </a:t>
            </a:r>
            <a:r>
              <a:rPr sz="1800" b="1" dirty="0">
                <a:latin typeface="Arial"/>
                <a:cs typeface="Arial"/>
              </a:rPr>
              <a:t>con tecnologías de </a:t>
            </a:r>
            <a:r>
              <a:rPr sz="1800" b="1" spc="-5" dirty="0">
                <a:latin typeface="Arial"/>
                <a:cs typeface="Arial"/>
              </a:rPr>
              <a:t>transformación para superar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disparidad entre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APIs.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823968" y="2107188"/>
            <a:ext cx="5480685" cy="4545965"/>
            <a:chOff x="2823968" y="2107188"/>
            <a:chExt cx="5480685" cy="4545965"/>
          </a:xfrm>
        </p:grpSpPr>
        <p:sp>
          <p:nvSpPr>
            <p:cNvPr id="12" name="object 12"/>
            <p:cNvSpPr/>
            <p:nvPr/>
          </p:nvSpPr>
          <p:spPr>
            <a:xfrm>
              <a:off x="2823968" y="4147528"/>
              <a:ext cx="4997962" cy="25055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98641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9435" y="1679574"/>
            <a:ext cx="10352405" cy="4875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4615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"/>
                <a:cs typeface="Arial"/>
              </a:rPr>
              <a:t>Desde su introducción inicial, </a:t>
            </a:r>
            <a:r>
              <a:rPr sz="1900" b="1" spc="-10" dirty="0">
                <a:latin typeface="Arial"/>
                <a:cs typeface="Arial"/>
              </a:rPr>
              <a:t>DevOps </a:t>
            </a:r>
            <a:r>
              <a:rPr sz="1900" b="1" spc="-5" dirty="0">
                <a:latin typeface="Arial"/>
                <a:cs typeface="Arial"/>
              </a:rPr>
              <a:t>ha evolucionado y muchas organizaciones y  propietarios de aplicaciones adoptaron sus procesos y prácticas por sí mismos o  contribuyeron con su experiencia a la</a:t>
            </a:r>
            <a:r>
              <a:rPr sz="1900" b="1" spc="10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comunidad.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Esta subsección se </a:t>
            </a:r>
            <a:r>
              <a:rPr sz="1900" b="1" spc="-5" dirty="0">
                <a:latin typeface="Arial"/>
                <a:cs typeface="Arial"/>
              </a:rPr>
              <a:t>centra en las etapas del ciclo de </a:t>
            </a:r>
            <a:r>
              <a:rPr sz="1900" b="1" spc="-15" dirty="0">
                <a:latin typeface="Arial"/>
                <a:cs typeface="Arial"/>
              </a:rPr>
              <a:t>vida </a:t>
            </a:r>
            <a:r>
              <a:rPr sz="1900" b="1" spc="-5" dirty="0">
                <a:latin typeface="Arial"/>
                <a:cs typeface="Arial"/>
              </a:rPr>
              <a:t>de </a:t>
            </a:r>
            <a:r>
              <a:rPr sz="1900" b="1" spc="-10" dirty="0">
                <a:latin typeface="Arial"/>
                <a:cs typeface="Arial"/>
              </a:rPr>
              <a:t>DevOps </a:t>
            </a:r>
            <a:r>
              <a:rPr sz="1900" b="1" spc="-5" dirty="0">
                <a:latin typeface="Arial"/>
                <a:cs typeface="Arial"/>
              </a:rPr>
              <a:t>que se pueden aplicar  a cualquier aplicación </a:t>
            </a:r>
            <a:r>
              <a:rPr sz="1900" spc="-5" dirty="0">
                <a:latin typeface="Arial"/>
                <a:cs typeface="Arial"/>
              </a:rPr>
              <a:t>u organización </a:t>
            </a:r>
            <a:r>
              <a:rPr sz="1900" dirty="0">
                <a:latin typeface="Arial"/>
                <a:cs typeface="Arial"/>
              </a:rPr>
              <a:t>independientemente </a:t>
            </a:r>
            <a:r>
              <a:rPr sz="1900" spc="-5" dirty="0">
                <a:latin typeface="Arial"/>
                <a:cs typeface="Arial"/>
              </a:rPr>
              <a:t>del tipo, la industria o el</a:t>
            </a:r>
            <a:r>
              <a:rPr sz="1900" spc="33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tamaño.</a:t>
            </a:r>
            <a:endParaRPr sz="190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1525"/>
              </a:spcBef>
            </a:pPr>
            <a:r>
              <a:rPr sz="1900" b="1" spc="-10" dirty="0">
                <a:latin typeface="Arial"/>
                <a:cs typeface="Arial"/>
              </a:rPr>
              <a:t>DevOps </a:t>
            </a:r>
            <a:r>
              <a:rPr sz="1900" b="1" spc="-5" dirty="0">
                <a:latin typeface="Arial"/>
                <a:cs typeface="Arial"/>
              </a:rPr>
              <a:t>incluye un ciclo continuo compuesto por múltiples</a:t>
            </a:r>
            <a:r>
              <a:rPr sz="1900" b="1" spc="1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etapas: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Arial"/>
              <a:cs typeface="Arial"/>
            </a:endParaRPr>
          </a:p>
          <a:p>
            <a:pPr marL="1518285" indent="-156210">
              <a:lnSpc>
                <a:spcPct val="100000"/>
              </a:lnSpc>
              <a:buFont typeface="Arial"/>
              <a:buChar char="•"/>
              <a:tabLst>
                <a:tab pos="1518920" algn="l"/>
              </a:tabLst>
            </a:pPr>
            <a:r>
              <a:rPr sz="1900" b="1" spc="-5" dirty="0">
                <a:solidFill>
                  <a:srgbClr val="FD9200"/>
                </a:solidFill>
                <a:latin typeface="Arial"/>
                <a:cs typeface="Arial"/>
              </a:rPr>
              <a:t>Planear</a:t>
            </a:r>
            <a:endParaRPr sz="1900">
              <a:latin typeface="Arial"/>
              <a:cs typeface="Arial"/>
            </a:endParaRPr>
          </a:p>
          <a:p>
            <a:pPr marL="1518285" indent="-156210">
              <a:lnSpc>
                <a:spcPct val="100000"/>
              </a:lnSpc>
              <a:buFont typeface="Arial"/>
              <a:buChar char="•"/>
              <a:tabLst>
                <a:tab pos="1518920" algn="l"/>
              </a:tabLst>
            </a:pPr>
            <a:r>
              <a:rPr sz="1900" b="1" spc="-5" dirty="0">
                <a:solidFill>
                  <a:srgbClr val="FD9200"/>
                </a:solidFill>
                <a:latin typeface="Arial"/>
                <a:cs typeface="Arial"/>
              </a:rPr>
              <a:t>Crear</a:t>
            </a:r>
            <a:endParaRPr sz="1900">
              <a:latin typeface="Arial"/>
              <a:cs typeface="Arial"/>
            </a:endParaRPr>
          </a:p>
          <a:p>
            <a:pPr marL="1518285" indent="-156210">
              <a:lnSpc>
                <a:spcPct val="100000"/>
              </a:lnSpc>
              <a:buFont typeface="Arial"/>
              <a:buChar char="•"/>
              <a:tabLst>
                <a:tab pos="1518920" algn="l"/>
              </a:tabLst>
            </a:pPr>
            <a:r>
              <a:rPr sz="1900" b="1" spc="-5" dirty="0">
                <a:solidFill>
                  <a:srgbClr val="FD9200"/>
                </a:solidFill>
                <a:latin typeface="Arial"/>
                <a:cs typeface="Arial"/>
              </a:rPr>
              <a:t>Verificar</a:t>
            </a:r>
            <a:endParaRPr sz="1900">
              <a:latin typeface="Arial"/>
              <a:cs typeface="Arial"/>
            </a:endParaRPr>
          </a:p>
          <a:p>
            <a:pPr marL="1518285" indent="-156210">
              <a:lnSpc>
                <a:spcPct val="100000"/>
              </a:lnSpc>
              <a:buFont typeface="Arial"/>
              <a:buChar char="•"/>
              <a:tabLst>
                <a:tab pos="1518920" algn="l"/>
              </a:tabLst>
            </a:pPr>
            <a:r>
              <a:rPr sz="1900" b="1" spc="-5" dirty="0">
                <a:solidFill>
                  <a:srgbClr val="FD9200"/>
                </a:solidFill>
                <a:latin typeface="Arial"/>
                <a:cs typeface="Arial"/>
              </a:rPr>
              <a:t>Empaquetar</a:t>
            </a:r>
            <a:endParaRPr sz="1900">
              <a:latin typeface="Arial"/>
              <a:cs typeface="Arial"/>
            </a:endParaRPr>
          </a:p>
          <a:p>
            <a:pPr marL="1518285" indent="-156210">
              <a:lnSpc>
                <a:spcPct val="100000"/>
              </a:lnSpc>
              <a:buFont typeface="Arial"/>
              <a:buChar char="•"/>
              <a:tabLst>
                <a:tab pos="1518920" algn="l"/>
              </a:tabLst>
            </a:pPr>
            <a:r>
              <a:rPr sz="1900" b="1" spc="-5" dirty="0">
                <a:solidFill>
                  <a:srgbClr val="FD9200"/>
                </a:solidFill>
                <a:latin typeface="Arial"/>
                <a:cs typeface="Arial"/>
              </a:rPr>
              <a:t>Lanzar</a:t>
            </a:r>
            <a:endParaRPr sz="1900">
              <a:latin typeface="Arial"/>
              <a:cs typeface="Arial"/>
            </a:endParaRPr>
          </a:p>
          <a:p>
            <a:pPr marL="1518285" indent="-156210">
              <a:lnSpc>
                <a:spcPct val="100000"/>
              </a:lnSpc>
              <a:buFont typeface="Arial"/>
              <a:buChar char="•"/>
              <a:tabLst>
                <a:tab pos="1518920" algn="l"/>
              </a:tabLst>
            </a:pPr>
            <a:r>
              <a:rPr sz="1900" b="1" spc="-5" dirty="0">
                <a:solidFill>
                  <a:srgbClr val="FD9200"/>
                </a:solidFill>
                <a:latin typeface="Arial"/>
                <a:cs typeface="Arial"/>
              </a:rPr>
              <a:t>Configurar</a:t>
            </a:r>
            <a:endParaRPr sz="1900">
              <a:latin typeface="Arial"/>
              <a:cs typeface="Arial"/>
            </a:endParaRPr>
          </a:p>
          <a:p>
            <a:pPr marL="1518285" indent="-156210">
              <a:lnSpc>
                <a:spcPct val="100000"/>
              </a:lnSpc>
              <a:buFont typeface="Arial"/>
              <a:buChar char="•"/>
              <a:tabLst>
                <a:tab pos="1518920" algn="l"/>
              </a:tabLst>
            </a:pPr>
            <a:r>
              <a:rPr sz="1900" b="1" spc="-5" dirty="0">
                <a:solidFill>
                  <a:srgbClr val="FD9200"/>
                </a:solidFill>
                <a:latin typeface="Arial"/>
                <a:cs typeface="Arial"/>
              </a:rPr>
              <a:t>Monitorear</a:t>
            </a:r>
            <a:endParaRPr sz="1900">
              <a:latin typeface="Arial"/>
              <a:cs typeface="Arial"/>
            </a:endParaRPr>
          </a:p>
          <a:p>
            <a:pPr marL="1518285" indent="-156210">
              <a:lnSpc>
                <a:spcPct val="100000"/>
              </a:lnSpc>
              <a:buFont typeface="Arial"/>
              <a:buChar char="•"/>
              <a:tabLst>
                <a:tab pos="1518920" algn="l"/>
              </a:tabLst>
            </a:pPr>
            <a:r>
              <a:rPr sz="1900" b="1" spc="-5" dirty="0">
                <a:solidFill>
                  <a:srgbClr val="FD9200"/>
                </a:solidFill>
                <a:latin typeface="Arial"/>
                <a:cs typeface="Arial"/>
              </a:rPr>
              <a:t>Retroalimentar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39691" y="4130516"/>
            <a:ext cx="4246880" cy="2244725"/>
            <a:chOff x="4139691" y="4130516"/>
            <a:chExt cx="4246880" cy="2244725"/>
          </a:xfrm>
        </p:grpSpPr>
        <p:sp>
          <p:nvSpPr>
            <p:cNvPr id="13" name="object 13"/>
            <p:cNvSpPr/>
            <p:nvPr/>
          </p:nvSpPr>
          <p:spPr>
            <a:xfrm>
              <a:off x="4654295" y="4398291"/>
              <a:ext cx="3732270" cy="19765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32620" cy="4060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Planear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spc="-5" dirty="0">
                <a:latin typeface="Arial"/>
                <a:cs typeface="Arial"/>
              </a:rPr>
              <a:t>fase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planificación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DevOps </a:t>
            </a:r>
            <a:r>
              <a:rPr sz="2000" dirty="0">
                <a:latin typeface="Arial"/>
                <a:cs typeface="Arial"/>
              </a:rPr>
              <a:t>consta de </a:t>
            </a:r>
            <a:r>
              <a:rPr sz="2000" b="1" spc="-5" dirty="0">
                <a:latin typeface="Arial"/>
                <a:cs typeface="Arial"/>
              </a:rPr>
              <a:t>dos </a:t>
            </a:r>
            <a:r>
              <a:rPr sz="2000" b="1" dirty="0">
                <a:latin typeface="Arial"/>
                <a:cs typeface="Arial"/>
              </a:rPr>
              <a:t>partes </a:t>
            </a:r>
            <a:r>
              <a:rPr sz="2000" b="1" spc="-5" dirty="0">
                <a:latin typeface="Arial"/>
                <a:cs typeface="Arial"/>
              </a:rPr>
              <a:t>importantes: definir </a:t>
            </a:r>
            <a:r>
              <a:rPr sz="2000" b="1" dirty="0">
                <a:latin typeface="Arial"/>
                <a:cs typeface="Arial"/>
              </a:rPr>
              <a:t>y  </a:t>
            </a:r>
            <a:r>
              <a:rPr sz="2000" b="1" spc="-5" dirty="0">
                <a:latin typeface="Arial"/>
                <a:cs typeface="Arial"/>
              </a:rPr>
              <a:t>planificar. </a:t>
            </a:r>
            <a:r>
              <a:rPr sz="2000" dirty="0">
                <a:latin typeface="Arial"/>
                <a:cs typeface="Arial"/>
              </a:rPr>
              <a:t>Esta </a:t>
            </a:r>
            <a:r>
              <a:rPr sz="2000" spc="-5" dirty="0">
                <a:latin typeface="Arial"/>
                <a:cs typeface="Arial"/>
              </a:rPr>
              <a:t>fase </a:t>
            </a:r>
            <a:r>
              <a:rPr sz="2000" dirty="0">
                <a:latin typeface="Arial"/>
                <a:cs typeface="Arial"/>
              </a:rPr>
              <a:t>se </a:t>
            </a:r>
            <a:r>
              <a:rPr sz="2000" spc="-5" dirty="0">
                <a:latin typeface="Arial"/>
                <a:cs typeface="Arial"/>
              </a:rPr>
              <a:t>centra </a:t>
            </a:r>
            <a:r>
              <a:rPr sz="2000" dirty="0">
                <a:latin typeface="Arial"/>
                <a:cs typeface="Arial"/>
              </a:rPr>
              <a:t>en </a:t>
            </a:r>
            <a:r>
              <a:rPr sz="2000" spc="-5" dirty="0">
                <a:latin typeface="Arial"/>
                <a:cs typeface="Arial"/>
              </a:rPr>
              <a:t>definir </a:t>
            </a:r>
            <a:r>
              <a:rPr sz="2000" dirty="0">
                <a:latin typeface="Arial"/>
                <a:cs typeface="Arial"/>
              </a:rPr>
              <a:t>y planificar el </a:t>
            </a:r>
            <a:r>
              <a:rPr sz="2000" spc="-5" dirty="0">
                <a:latin typeface="Arial"/>
                <a:cs typeface="Arial"/>
              </a:rPr>
              <a:t>desarrollo </a:t>
            </a:r>
            <a:r>
              <a:rPr sz="2000" dirty="0">
                <a:latin typeface="Arial"/>
                <a:cs typeface="Arial"/>
              </a:rPr>
              <a:t>o cambio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una  aplicación, </a:t>
            </a:r>
            <a:r>
              <a:rPr sz="2000" spc="-5" dirty="0">
                <a:latin typeface="Arial"/>
                <a:cs typeface="Arial"/>
              </a:rPr>
              <a:t>software </a:t>
            </a:r>
            <a:r>
              <a:rPr sz="2000" dirty="0">
                <a:latin typeface="Arial"/>
                <a:cs typeface="Arial"/>
              </a:rPr>
              <a:t>o servicio. Esta </a:t>
            </a:r>
            <a:r>
              <a:rPr sz="2000" spc="-5" dirty="0">
                <a:latin typeface="Arial"/>
                <a:cs typeface="Arial"/>
              </a:rPr>
              <a:t>fase abarca </a:t>
            </a:r>
            <a:r>
              <a:rPr sz="2000" dirty="0">
                <a:latin typeface="Arial"/>
                <a:cs typeface="Arial"/>
              </a:rPr>
              <a:t>algunas actividades clave que  incluyen: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Definir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objetivos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Definir los requisitos de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negocio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Definir los requisitos de seguridad, cumplimiento y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normativos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Definir métricas de negocio y de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rendimiento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Recopilación y análisis de los comentarios de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retroalimentación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Planear las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liberaciones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30080" cy="3340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Crear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  <a:spcBef>
                <a:spcPts val="1964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spc="-5" dirty="0">
                <a:latin typeface="Arial"/>
                <a:cs typeface="Arial"/>
              </a:rPr>
              <a:t>fase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creación </a:t>
            </a:r>
            <a:r>
              <a:rPr sz="2000" b="1" spc="-5" dirty="0">
                <a:latin typeface="Arial"/>
                <a:cs typeface="Arial"/>
              </a:rPr>
              <a:t>abarca tareas relacionadas con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desarrollo, codificación 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configuración </a:t>
            </a:r>
            <a:r>
              <a:rPr sz="2000" b="1" spc="-5" dirty="0">
                <a:latin typeface="Arial"/>
                <a:cs typeface="Arial"/>
              </a:rPr>
              <a:t>del software, </a:t>
            </a:r>
            <a:r>
              <a:rPr sz="2000" dirty="0">
                <a:latin typeface="Arial"/>
                <a:cs typeface="Arial"/>
              </a:rPr>
              <a:t>aplicación o </a:t>
            </a:r>
            <a:r>
              <a:rPr sz="2000" spc="-5" dirty="0">
                <a:latin typeface="Arial"/>
                <a:cs typeface="Arial"/>
              </a:rPr>
              <a:t>servicio. </a:t>
            </a:r>
            <a:r>
              <a:rPr sz="2000" dirty="0">
                <a:latin typeface="Arial"/>
                <a:cs typeface="Arial"/>
              </a:rPr>
              <a:t>Esta </a:t>
            </a:r>
            <a:r>
              <a:rPr sz="2000" spc="-5" dirty="0">
                <a:latin typeface="Arial"/>
                <a:cs typeface="Arial"/>
              </a:rPr>
              <a:t>fase abarca algunas  </a:t>
            </a:r>
            <a:r>
              <a:rPr sz="2000" dirty="0">
                <a:latin typeface="Arial"/>
                <a:cs typeface="Arial"/>
              </a:rPr>
              <a:t>actividades clave que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incluyen: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Diseñar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el</a:t>
            </a:r>
            <a:r>
              <a:rPr sz="2000" spc="2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software,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</a:t>
            </a:r>
            <a:r>
              <a:rPr sz="2000" spc="2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aplicación</a:t>
            </a:r>
            <a:r>
              <a:rPr sz="2000" spc="2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2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el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servicio</a:t>
            </a:r>
            <a:r>
              <a:rPr sz="2000" spc="2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2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su</a:t>
            </a:r>
            <a:r>
              <a:rPr sz="2000" spc="2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configuración</a:t>
            </a:r>
            <a:r>
              <a:rPr sz="2000" spc="2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</a:t>
            </a:r>
            <a:r>
              <a:rPr sz="2000" spc="2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función</a:t>
            </a:r>
            <a:r>
              <a:rPr sz="2000" spc="2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del</a:t>
            </a:r>
            <a:endParaRPr sz="2000">
              <a:latin typeface="Arial"/>
              <a:cs typeface="Arial"/>
            </a:endParaRPr>
          </a:p>
          <a:p>
            <a:pPr marL="208279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resultado de las tareas realizadas en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fase de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planificación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Codificación (programación y desarrollo del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código)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Liberaciones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candidatas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31350" cy="4531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Verificar</a:t>
            </a:r>
            <a:endParaRPr sz="200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  <a:spcBef>
                <a:spcPts val="1864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spc="-5" dirty="0">
                <a:latin typeface="Arial"/>
                <a:cs typeface="Arial"/>
              </a:rPr>
              <a:t>fase </a:t>
            </a:r>
            <a:r>
              <a:rPr sz="2000" dirty="0">
                <a:latin typeface="Arial"/>
                <a:cs typeface="Arial"/>
              </a:rPr>
              <a:t>de verificación y </a:t>
            </a:r>
            <a:r>
              <a:rPr sz="2000" spc="-5" dirty="0">
                <a:latin typeface="Arial"/>
                <a:cs typeface="Arial"/>
              </a:rPr>
              <a:t>pruebas </a:t>
            </a:r>
            <a:r>
              <a:rPr sz="2000" b="1" dirty="0">
                <a:latin typeface="Arial"/>
                <a:cs typeface="Arial"/>
              </a:rPr>
              <a:t>se centra en </a:t>
            </a:r>
            <a:r>
              <a:rPr sz="2000" b="1" spc="-5" dirty="0">
                <a:latin typeface="Arial"/>
                <a:cs typeface="Arial"/>
              </a:rPr>
              <a:t>la calidad del software</a:t>
            </a:r>
            <a:r>
              <a:rPr sz="2000" spc="-5" dirty="0">
                <a:latin typeface="Arial"/>
                <a:cs typeface="Arial"/>
              </a:rPr>
              <a:t>, la  </a:t>
            </a:r>
            <a:r>
              <a:rPr sz="2000" dirty="0">
                <a:latin typeface="Arial"/>
                <a:cs typeface="Arial"/>
              </a:rPr>
              <a:t>aplicación o el servicio y el código desarrollado. </a:t>
            </a:r>
            <a:r>
              <a:rPr sz="2000" spc="-5" dirty="0">
                <a:latin typeface="Arial"/>
                <a:cs typeface="Arial"/>
              </a:rPr>
              <a:t>Durante esta fase, </a:t>
            </a:r>
            <a:r>
              <a:rPr sz="2000" b="1" spc="-10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verifica la  </a:t>
            </a:r>
            <a:r>
              <a:rPr sz="2000" b="1" dirty="0">
                <a:latin typeface="Arial"/>
                <a:cs typeface="Arial"/>
              </a:rPr>
              <a:t>calidad del </a:t>
            </a:r>
            <a:r>
              <a:rPr sz="2000" b="1" spc="-5" dirty="0">
                <a:latin typeface="Arial"/>
                <a:cs typeface="Arial"/>
              </a:rPr>
              <a:t>código que </a:t>
            </a:r>
            <a:r>
              <a:rPr sz="2000" b="1" spc="-10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ha desarrollado, modificado </a:t>
            </a:r>
            <a:r>
              <a:rPr sz="2000" b="1" dirty="0">
                <a:latin typeface="Arial"/>
                <a:cs typeface="Arial"/>
              </a:rPr>
              <a:t>o </a:t>
            </a:r>
            <a:r>
              <a:rPr sz="2000" b="1" spc="-5" dirty="0">
                <a:latin typeface="Arial"/>
                <a:cs typeface="Arial"/>
              </a:rPr>
              <a:t>actualizado </a:t>
            </a:r>
            <a:r>
              <a:rPr sz="2000" b="1" dirty="0">
                <a:latin typeface="Arial"/>
                <a:cs typeface="Arial"/>
              </a:rPr>
              <a:t>en </a:t>
            </a:r>
            <a:r>
              <a:rPr sz="2000" b="1" spc="-5" dirty="0">
                <a:latin typeface="Arial"/>
                <a:cs typeface="Arial"/>
              </a:rPr>
              <a:t>la fase  </a:t>
            </a:r>
            <a:r>
              <a:rPr sz="2000" b="1" dirty="0">
                <a:latin typeface="Arial"/>
                <a:cs typeface="Arial"/>
              </a:rPr>
              <a:t>anterior </a:t>
            </a:r>
            <a:r>
              <a:rPr sz="2000" b="1" spc="-5" dirty="0">
                <a:latin typeface="Arial"/>
                <a:cs typeface="Arial"/>
              </a:rPr>
              <a:t>para garantizar que cumple </a:t>
            </a:r>
            <a:r>
              <a:rPr sz="2000" b="1" dirty="0">
                <a:latin typeface="Arial"/>
                <a:cs typeface="Arial"/>
              </a:rPr>
              <a:t>con </a:t>
            </a:r>
            <a:r>
              <a:rPr sz="2000" b="1" spc="-10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nivel de calidad </a:t>
            </a:r>
            <a:r>
              <a:rPr sz="2000" b="1" dirty="0">
                <a:latin typeface="Arial"/>
                <a:cs typeface="Arial"/>
              </a:rPr>
              <a:t>requerido </a:t>
            </a:r>
            <a:r>
              <a:rPr sz="2000" b="1" spc="-5" dirty="0">
                <a:latin typeface="Arial"/>
                <a:cs typeface="Arial"/>
              </a:rPr>
              <a:t>para  implementarse </a:t>
            </a:r>
            <a:r>
              <a:rPr sz="2000" b="1" dirty="0">
                <a:latin typeface="Arial"/>
                <a:cs typeface="Arial"/>
              </a:rPr>
              <a:t>en </a:t>
            </a:r>
            <a:r>
              <a:rPr sz="2000" b="1" spc="-5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entorno de producción</a:t>
            </a:r>
            <a:r>
              <a:rPr sz="2000" dirty="0">
                <a:latin typeface="Arial"/>
                <a:cs typeface="Arial"/>
              </a:rPr>
              <a:t>. Esta </a:t>
            </a:r>
            <a:r>
              <a:rPr sz="2000" spc="-5" dirty="0">
                <a:latin typeface="Arial"/>
                <a:cs typeface="Arial"/>
              </a:rPr>
              <a:t>fase abarca algunas  </a:t>
            </a:r>
            <a:r>
              <a:rPr sz="2000" dirty="0">
                <a:latin typeface="Arial"/>
                <a:cs typeface="Arial"/>
              </a:rPr>
              <a:t>actividades clave que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incluyen: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Pruebas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unitarias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Pruebas de aceptación (negocio,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rendimiento)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Pruebas de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regresión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Pruebas de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configuración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Pruebas de seguridad 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vulnerabilidad</a:t>
            </a:r>
            <a:endParaRPr sz="2000">
              <a:latin typeface="Arial"/>
              <a:cs typeface="Arial"/>
            </a:endParaRPr>
          </a:p>
          <a:p>
            <a:pPr marL="208279" indent="-151765">
              <a:lnSpc>
                <a:spcPct val="100000"/>
              </a:lnSpc>
              <a:buChar char="•"/>
              <a:tabLst>
                <a:tab pos="208915" algn="l"/>
              </a:tabLst>
            </a:pPr>
            <a:r>
              <a:rPr sz="2000" dirty="0">
                <a:latin typeface="Arial"/>
                <a:cs typeface="Arial"/>
              </a:rPr>
              <a:t>Pruebas de cumplimiento 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regulatorias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05950" cy="375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Empaquetar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1750" marR="508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spc="-5" dirty="0">
                <a:latin typeface="Arial"/>
                <a:cs typeface="Arial"/>
              </a:rPr>
              <a:t>fase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empaquetado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se centra en las </a:t>
            </a:r>
            <a:r>
              <a:rPr sz="2000" b="1" spc="-5" dirty="0">
                <a:latin typeface="Arial"/>
                <a:cs typeface="Arial"/>
              </a:rPr>
              <a:t>tareas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" dirty="0">
                <a:latin typeface="Arial"/>
                <a:cs typeface="Arial"/>
              </a:rPr>
              <a:t>actividades  </a:t>
            </a:r>
            <a:r>
              <a:rPr sz="2000" b="1" dirty="0">
                <a:latin typeface="Arial"/>
                <a:cs typeface="Arial"/>
              </a:rPr>
              <a:t>requeridas para </a:t>
            </a:r>
            <a:r>
              <a:rPr sz="2000" b="1" spc="-5" dirty="0">
                <a:latin typeface="Arial"/>
                <a:cs typeface="Arial"/>
              </a:rPr>
              <a:t>hacer un </a:t>
            </a:r>
            <a:r>
              <a:rPr sz="2000" b="1" dirty="0">
                <a:latin typeface="Arial"/>
                <a:cs typeface="Arial"/>
              </a:rPr>
              <a:t>paquete </a:t>
            </a:r>
            <a:r>
              <a:rPr sz="2000" b="1" spc="-5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despliegue </a:t>
            </a:r>
            <a:r>
              <a:rPr sz="2000" b="1" dirty="0">
                <a:latin typeface="Arial"/>
                <a:cs typeface="Arial"/>
              </a:rPr>
              <a:t>del producto, </a:t>
            </a:r>
            <a:r>
              <a:rPr sz="2000" b="1" spc="-5" dirty="0">
                <a:latin typeface="Arial"/>
                <a:cs typeface="Arial"/>
              </a:rPr>
              <a:t>software </a:t>
            </a:r>
            <a:r>
              <a:rPr sz="2000" dirty="0">
                <a:latin typeface="Arial"/>
                <a:cs typeface="Arial"/>
              </a:rPr>
              <a:t>o  servicio </a:t>
            </a:r>
            <a:r>
              <a:rPr sz="2000" spc="-5" dirty="0">
                <a:latin typeface="Arial"/>
                <a:cs typeface="Arial"/>
              </a:rPr>
              <a:t>desarrollado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probado. El objetivo </a:t>
            </a:r>
            <a:r>
              <a:rPr sz="2000" dirty="0">
                <a:latin typeface="Arial"/>
                <a:cs typeface="Arial"/>
              </a:rPr>
              <a:t>de esta </a:t>
            </a:r>
            <a:r>
              <a:rPr sz="2000" spc="-5" dirty="0">
                <a:latin typeface="Arial"/>
                <a:cs typeface="Arial"/>
              </a:rPr>
              <a:t>fase es </a:t>
            </a:r>
            <a:r>
              <a:rPr sz="2000" b="1" spc="-5" dirty="0">
                <a:latin typeface="Arial"/>
                <a:cs typeface="Arial"/>
              </a:rPr>
              <a:t>probar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" dirty="0">
                <a:latin typeface="Arial"/>
                <a:cs typeface="Arial"/>
              </a:rPr>
              <a:t>verificar </a:t>
            </a:r>
            <a:r>
              <a:rPr sz="2000" b="1" spc="5" dirty="0">
                <a:latin typeface="Arial"/>
                <a:cs typeface="Arial"/>
              </a:rPr>
              <a:t>que 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software </a:t>
            </a:r>
            <a:r>
              <a:rPr sz="2000" b="1" dirty="0">
                <a:latin typeface="Arial"/>
                <a:cs typeface="Arial"/>
              </a:rPr>
              <a:t>empaquetado </a:t>
            </a:r>
            <a:r>
              <a:rPr sz="2000" b="1" spc="-5" dirty="0">
                <a:latin typeface="Arial"/>
                <a:cs typeface="Arial"/>
              </a:rPr>
              <a:t>está listo para </a:t>
            </a:r>
            <a:r>
              <a:rPr sz="2000" b="1" dirty="0">
                <a:latin typeface="Arial"/>
                <a:cs typeface="Arial"/>
              </a:rPr>
              <a:t>su </a:t>
            </a:r>
            <a:r>
              <a:rPr sz="2000" b="1" spc="-5" dirty="0">
                <a:latin typeface="Arial"/>
                <a:cs typeface="Arial"/>
              </a:rPr>
              <a:t>despliegue </a:t>
            </a:r>
            <a:r>
              <a:rPr sz="2000" b="1" dirty="0">
                <a:latin typeface="Arial"/>
                <a:cs typeface="Arial"/>
              </a:rPr>
              <a:t>en </a:t>
            </a:r>
            <a:r>
              <a:rPr sz="2000" b="1" spc="-5" dirty="0">
                <a:latin typeface="Arial"/>
                <a:cs typeface="Arial"/>
              </a:rPr>
              <a:t>producción</a:t>
            </a:r>
            <a:r>
              <a:rPr sz="2000" spc="-5" dirty="0">
                <a:latin typeface="Arial"/>
                <a:cs typeface="Arial"/>
              </a:rPr>
              <a:t>. Durante  </a:t>
            </a:r>
            <a:r>
              <a:rPr sz="2000" dirty="0">
                <a:latin typeface="Arial"/>
                <a:cs typeface="Arial"/>
              </a:rPr>
              <a:t>esta fase se realizan las siguientes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tareas: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82880" indent="-151765">
              <a:lnSpc>
                <a:spcPct val="100000"/>
              </a:lnSpc>
              <a:buChar char="•"/>
              <a:tabLst>
                <a:tab pos="183515" algn="l"/>
              </a:tabLst>
            </a:pPr>
            <a:r>
              <a:rPr sz="2000" dirty="0">
                <a:latin typeface="Arial"/>
                <a:cs typeface="Arial"/>
              </a:rPr>
              <a:t>Ejecución de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cadena de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aprobaciones</a:t>
            </a:r>
            <a:endParaRPr sz="2000">
              <a:latin typeface="Arial"/>
              <a:cs typeface="Arial"/>
            </a:endParaRPr>
          </a:p>
          <a:p>
            <a:pPr marL="182880" indent="-151765">
              <a:lnSpc>
                <a:spcPct val="100000"/>
              </a:lnSpc>
              <a:buChar char="•"/>
              <a:tabLst>
                <a:tab pos="183515" algn="l"/>
              </a:tabLst>
            </a:pPr>
            <a:r>
              <a:rPr sz="2000" dirty="0">
                <a:latin typeface="Arial"/>
                <a:cs typeface="Arial"/>
              </a:rPr>
              <a:t>Configuración y creación de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paquetes</a:t>
            </a:r>
            <a:endParaRPr sz="2000">
              <a:latin typeface="Arial"/>
              <a:cs typeface="Arial"/>
            </a:endParaRPr>
          </a:p>
          <a:p>
            <a:pPr marL="182880" indent="-151765">
              <a:lnSpc>
                <a:spcPct val="100000"/>
              </a:lnSpc>
              <a:buChar char="•"/>
              <a:tabLst>
                <a:tab pos="183515" algn="l"/>
              </a:tabLst>
            </a:pPr>
            <a:r>
              <a:rPr sz="2000" dirty="0">
                <a:latin typeface="Arial"/>
                <a:cs typeface="Arial"/>
              </a:rPr>
              <a:t>Lanzamiento de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liberaciones</a:t>
            </a:r>
            <a:endParaRPr sz="2000">
              <a:latin typeface="Arial"/>
              <a:cs typeface="Arial"/>
            </a:endParaRPr>
          </a:p>
          <a:p>
            <a:pPr marL="182880" indent="-151765">
              <a:lnSpc>
                <a:spcPct val="100000"/>
              </a:lnSpc>
              <a:buChar char="•"/>
              <a:tabLst>
                <a:tab pos="183515" algn="l"/>
              </a:tabLst>
            </a:pPr>
            <a:r>
              <a:rPr sz="2000" dirty="0">
                <a:latin typeface="Arial"/>
                <a:cs typeface="Arial"/>
              </a:rPr>
              <a:t>Lanzamiento de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puesta en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escena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8650" cy="4822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Lanzar</a:t>
            </a:r>
            <a:endParaRPr sz="2000">
              <a:latin typeface="Arial"/>
              <a:cs typeface="Arial"/>
            </a:endParaRPr>
          </a:p>
          <a:p>
            <a:pPr marL="44450" marR="5080" algn="just">
              <a:lnSpc>
                <a:spcPct val="100000"/>
              </a:lnSpc>
              <a:spcBef>
                <a:spcPts val="1760"/>
              </a:spcBef>
            </a:pPr>
            <a:r>
              <a:rPr sz="2000" dirty="0">
                <a:latin typeface="Arial"/>
                <a:cs typeface="Arial"/>
              </a:rPr>
              <a:t>Esta </a:t>
            </a:r>
            <a:r>
              <a:rPr sz="2000" spc="-5" dirty="0">
                <a:latin typeface="Arial"/>
                <a:cs typeface="Arial"/>
              </a:rPr>
              <a:t>fase se </a:t>
            </a:r>
            <a:r>
              <a:rPr sz="2000" b="1" dirty="0">
                <a:latin typeface="Arial"/>
                <a:cs typeface="Arial"/>
              </a:rPr>
              <a:t>enfoca </a:t>
            </a:r>
            <a:r>
              <a:rPr sz="2000" b="1" spc="-10" dirty="0">
                <a:latin typeface="Arial"/>
                <a:cs typeface="Arial"/>
              </a:rPr>
              <a:t>en </a:t>
            </a:r>
            <a:r>
              <a:rPr sz="2000" b="1" spc="-5" dirty="0">
                <a:latin typeface="Arial"/>
                <a:cs typeface="Arial"/>
              </a:rPr>
              <a:t>liberar </a:t>
            </a:r>
            <a:r>
              <a:rPr sz="2000" b="1" dirty="0">
                <a:latin typeface="Arial"/>
                <a:cs typeface="Arial"/>
              </a:rPr>
              <a:t>y desplegar el </a:t>
            </a:r>
            <a:r>
              <a:rPr sz="2000" b="1" spc="-5" dirty="0">
                <a:latin typeface="Arial"/>
                <a:cs typeface="Arial"/>
              </a:rPr>
              <a:t>software </a:t>
            </a:r>
            <a:r>
              <a:rPr sz="2000" b="1" dirty="0">
                <a:latin typeface="Arial"/>
                <a:cs typeface="Arial"/>
              </a:rPr>
              <a:t>o el </a:t>
            </a:r>
            <a:r>
              <a:rPr sz="2000" b="1" spc="-5" dirty="0">
                <a:latin typeface="Arial"/>
                <a:cs typeface="Arial"/>
              </a:rPr>
              <a:t>servicio  empaquetado </a:t>
            </a:r>
            <a:r>
              <a:rPr sz="2000" b="1" dirty="0">
                <a:latin typeface="Arial"/>
                <a:cs typeface="Arial"/>
              </a:rPr>
              <a:t>en el entorno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producción</a:t>
            </a:r>
            <a:r>
              <a:rPr sz="2000" dirty="0">
                <a:latin typeface="Arial"/>
                <a:cs typeface="Arial"/>
              </a:rPr>
              <a:t>. </a:t>
            </a:r>
            <a:r>
              <a:rPr sz="2000" spc="-5" dirty="0">
                <a:latin typeface="Arial"/>
                <a:cs typeface="Arial"/>
              </a:rPr>
              <a:t>En </a:t>
            </a:r>
            <a:r>
              <a:rPr sz="2000" spc="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fase </a:t>
            </a:r>
            <a:r>
              <a:rPr sz="2000" spc="-5" dirty="0">
                <a:latin typeface="Arial"/>
                <a:cs typeface="Arial"/>
              </a:rPr>
              <a:t>anterior, la versión </a:t>
            </a:r>
            <a:r>
              <a:rPr sz="2000" spc="5" dirty="0">
                <a:latin typeface="Arial"/>
                <a:cs typeface="Arial"/>
              </a:rPr>
              <a:t>se  </a:t>
            </a:r>
            <a:r>
              <a:rPr sz="2000" dirty="0">
                <a:latin typeface="Arial"/>
                <a:cs typeface="Arial"/>
              </a:rPr>
              <a:t>activa y se </a:t>
            </a:r>
            <a:r>
              <a:rPr sz="2000" spc="-5" dirty="0">
                <a:latin typeface="Arial"/>
                <a:cs typeface="Arial"/>
              </a:rPr>
              <a:t>pone </a:t>
            </a:r>
            <a:r>
              <a:rPr sz="2000" dirty="0">
                <a:latin typeface="Arial"/>
                <a:cs typeface="Arial"/>
              </a:rPr>
              <a:t>en </a:t>
            </a:r>
            <a:r>
              <a:rPr sz="2000" spc="-5" dirty="0">
                <a:latin typeface="Arial"/>
                <a:cs typeface="Arial"/>
              </a:rPr>
              <a:t>escena, pero nada </a:t>
            </a:r>
            <a:r>
              <a:rPr sz="2000" dirty="0">
                <a:latin typeface="Arial"/>
                <a:cs typeface="Arial"/>
              </a:rPr>
              <a:t>se </a:t>
            </a:r>
            <a:r>
              <a:rPr sz="2000" spc="-5" dirty="0">
                <a:latin typeface="Arial"/>
                <a:cs typeface="Arial"/>
              </a:rPr>
              <a:t>implementa </a:t>
            </a:r>
            <a:r>
              <a:rPr sz="2000" dirty="0">
                <a:latin typeface="Arial"/>
                <a:cs typeface="Arial"/>
              </a:rPr>
              <a:t>en el </a:t>
            </a:r>
            <a:r>
              <a:rPr sz="2000" spc="-5" dirty="0">
                <a:latin typeface="Arial"/>
                <a:cs typeface="Arial"/>
              </a:rPr>
              <a:t>entorno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producción  hasta que </a:t>
            </a:r>
            <a:r>
              <a:rPr sz="2000" dirty="0">
                <a:latin typeface="Arial"/>
                <a:cs typeface="Arial"/>
              </a:rPr>
              <a:t>se </a:t>
            </a:r>
            <a:r>
              <a:rPr sz="2000" spc="-5" dirty="0">
                <a:latin typeface="Arial"/>
                <a:cs typeface="Arial"/>
              </a:rPr>
              <a:t>produce esta fase. </a:t>
            </a:r>
            <a:r>
              <a:rPr sz="2000" b="1" spc="-5" dirty="0">
                <a:latin typeface="Arial"/>
                <a:cs typeface="Arial"/>
              </a:rPr>
              <a:t>Esta fase incluye diferentes tareas requeridas  </a:t>
            </a:r>
            <a:r>
              <a:rPr sz="2000" b="1" dirty="0">
                <a:latin typeface="Arial"/>
                <a:cs typeface="Arial"/>
              </a:rPr>
              <a:t>para </a:t>
            </a:r>
            <a:r>
              <a:rPr sz="2000" b="1" spc="-5" dirty="0">
                <a:latin typeface="Arial"/>
                <a:cs typeface="Arial"/>
              </a:rPr>
              <a:t>desplegar la aplicación </a:t>
            </a:r>
            <a:r>
              <a:rPr sz="2000" b="1" dirty="0">
                <a:latin typeface="Arial"/>
                <a:cs typeface="Arial"/>
              </a:rPr>
              <a:t>o </a:t>
            </a:r>
            <a:r>
              <a:rPr sz="2000" b="1" spc="-10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servicio empaquetado </a:t>
            </a:r>
            <a:r>
              <a:rPr sz="2000" b="1" dirty="0">
                <a:latin typeface="Arial"/>
                <a:cs typeface="Arial"/>
              </a:rPr>
              <a:t>y está muy  </a:t>
            </a:r>
            <a:r>
              <a:rPr sz="2000" b="1" spc="-5" dirty="0">
                <a:latin typeface="Arial"/>
                <a:cs typeface="Arial"/>
              </a:rPr>
              <a:t>automatizada utilizando diferentes herramientas </a:t>
            </a:r>
            <a:r>
              <a:rPr sz="2000" b="1" spc="-10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automatización,  orquestación, administración de la configuración, </a:t>
            </a:r>
            <a:r>
              <a:rPr sz="2000" b="1" dirty="0">
                <a:latin typeface="Arial"/>
                <a:cs typeface="Arial"/>
              </a:rPr>
              <a:t>despliegue y sistemas </a:t>
            </a:r>
            <a:r>
              <a:rPr sz="2000" b="1" spc="-5" dirty="0">
                <a:latin typeface="Arial"/>
                <a:cs typeface="Arial"/>
              </a:rPr>
              <a:t>de  </a:t>
            </a:r>
            <a:r>
              <a:rPr sz="2000" b="1" dirty="0">
                <a:latin typeface="Arial"/>
                <a:cs typeface="Arial"/>
              </a:rPr>
              <a:t>gestión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procesos</a:t>
            </a:r>
            <a:r>
              <a:rPr sz="2000" dirty="0">
                <a:latin typeface="Arial"/>
                <a:cs typeface="Arial"/>
              </a:rPr>
              <a:t>. Las siguientes tareas se realizan durante esta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fase: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"/>
              <a:cs typeface="Arial"/>
            </a:endParaRPr>
          </a:p>
          <a:p>
            <a:pPr marL="173990" indent="-130175">
              <a:lnSpc>
                <a:spcPct val="100000"/>
              </a:lnSpc>
              <a:buChar char="•"/>
              <a:tabLst>
                <a:tab pos="174625" algn="l"/>
              </a:tabLst>
            </a:pPr>
            <a:r>
              <a:rPr sz="2000" dirty="0">
                <a:latin typeface="Arial"/>
                <a:cs typeface="Arial"/>
              </a:rPr>
              <a:t>Programación del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despliegue</a:t>
            </a:r>
            <a:endParaRPr sz="2000">
              <a:latin typeface="Arial"/>
              <a:cs typeface="Arial"/>
            </a:endParaRPr>
          </a:p>
          <a:p>
            <a:pPr marL="173990" indent="-130175">
              <a:lnSpc>
                <a:spcPct val="100000"/>
              </a:lnSpc>
              <a:buChar char="•"/>
              <a:tabLst>
                <a:tab pos="174625" algn="l"/>
              </a:tabLst>
            </a:pPr>
            <a:r>
              <a:rPr sz="2000" dirty="0">
                <a:latin typeface="Arial"/>
                <a:cs typeface="Arial"/>
              </a:rPr>
              <a:t>Coordinación del despliegue entre diferentes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equipos</a:t>
            </a:r>
            <a:endParaRPr sz="2000">
              <a:latin typeface="Arial"/>
              <a:cs typeface="Arial"/>
            </a:endParaRPr>
          </a:p>
          <a:p>
            <a:pPr marL="173990" indent="-130175">
              <a:lnSpc>
                <a:spcPct val="100000"/>
              </a:lnSpc>
              <a:buChar char="•"/>
              <a:tabLst>
                <a:tab pos="174625" algn="l"/>
              </a:tabLst>
            </a:pPr>
            <a:r>
              <a:rPr sz="2000" dirty="0">
                <a:latin typeface="Arial"/>
                <a:cs typeface="Arial"/>
              </a:rPr>
              <a:t>Despliegue de aplicaciones, software o servicios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empaquetados</a:t>
            </a:r>
            <a:endParaRPr sz="2000">
              <a:latin typeface="Arial"/>
              <a:cs typeface="Arial"/>
            </a:endParaRPr>
          </a:p>
          <a:p>
            <a:pPr marL="173990" indent="-130175">
              <a:lnSpc>
                <a:spcPct val="100000"/>
              </a:lnSpc>
              <a:buChar char="•"/>
              <a:tabLst>
                <a:tab pos="174625" algn="l"/>
              </a:tabLst>
            </a:pPr>
            <a:r>
              <a:rPr sz="2000" dirty="0">
                <a:latin typeface="Arial"/>
                <a:cs typeface="Arial"/>
              </a:rPr>
              <a:t>Aplicar cambios o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actualizaciones</a:t>
            </a:r>
            <a:endParaRPr sz="2000">
              <a:latin typeface="Arial"/>
              <a:cs typeface="Arial"/>
            </a:endParaRPr>
          </a:p>
          <a:p>
            <a:pPr marL="173990" indent="-130175">
              <a:lnSpc>
                <a:spcPct val="100000"/>
              </a:lnSpc>
              <a:buChar char="•"/>
              <a:tabLst>
                <a:tab pos="174625" algn="l"/>
              </a:tabLst>
            </a:pPr>
            <a:r>
              <a:rPr sz="2000" dirty="0">
                <a:latin typeface="Arial"/>
                <a:cs typeface="Arial"/>
              </a:rPr>
              <a:t>Rollback y recuperación en caso de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fallo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6745" cy="4861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Configurar</a:t>
            </a:r>
            <a:endParaRPr sz="2000">
              <a:latin typeface="Arial"/>
              <a:cs typeface="Arial"/>
            </a:endParaRPr>
          </a:p>
          <a:p>
            <a:pPr marL="44450" marR="5080" algn="just">
              <a:lnSpc>
                <a:spcPct val="100000"/>
              </a:lnSpc>
              <a:spcBef>
                <a:spcPts val="1465"/>
              </a:spcBef>
            </a:pPr>
            <a:r>
              <a:rPr sz="1900" spc="-5" dirty="0">
                <a:latin typeface="Arial"/>
                <a:cs typeface="Arial"/>
              </a:rPr>
              <a:t>La </a:t>
            </a:r>
            <a:r>
              <a:rPr sz="1900" dirty="0">
                <a:latin typeface="Arial"/>
                <a:cs typeface="Arial"/>
              </a:rPr>
              <a:t>fase de </a:t>
            </a:r>
            <a:r>
              <a:rPr sz="1900" b="1" spc="-5" dirty="0">
                <a:latin typeface="Arial"/>
                <a:cs typeface="Arial"/>
              </a:rPr>
              <a:t>configuración </a:t>
            </a:r>
            <a:r>
              <a:rPr sz="1900" b="1" dirty="0">
                <a:latin typeface="Arial"/>
                <a:cs typeface="Arial"/>
              </a:rPr>
              <a:t>de </a:t>
            </a:r>
            <a:r>
              <a:rPr sz="1900" b="1" spc="-5" dirty="0">
                <a:latin typeface="Arial"/>
                <a:cs typeface="Arial"/>
              </a:rPr>
              <a:t>DevOps comienza </a:t>
            </a:r>
            <a:r>
              <a:rPr sz="1900" b="1" dirty="0">
                <a:latin typeface="Arial"/>
                <a:cs typeface="Arial"/>
              </a:rPr>
              <a:t>después </a:t>
            </a:r>
            <a:r>
              <a:rPr sz="1900" b="1" spc="5" dirty="0">
                <a:latin typeface="Arial"/>
                <a:cs typeface="Arial"/>
              </a:rPr>
              <a:t>de </a:t>
            </a:r>
            <a:r>
              <a:rPr sz="1900" b="1" dirty="0">
                <a:latin typeface="Arial"/>
                <a:cs typeface="Arial"/>
              </a:rPr>
              <a:t>que </a:t>
            </a:r>
            <a:r>
              <a:rPr sz="1900" b="1" spc="-5" dirty="0">
                <a:latin typeface="Arial"/>
                <a:cs typeface="Arial"/>
              </a:rPr>
              <a:t>el </a:t>
            </a:r>
            <a:r>
              <a:rPr sz="1900" b="1" dirty="0">
                <a:latin typeface="Arial"/>
                <a:cs typeface="Arial"/>
              </a:rPr>
              <a:t>software, </a:t>
            </a:r>
            <a:r>
              <a:rPr sz="1900" b="1" spc="-5" dirty="0">
                <a:latin typeface="Arial"/>
                <a:cs typeface="Arial"/>
              </a:rPr>
              <a:t>el  servicio o la </a:t>
            </a:r>
            <a:r>
              <a:rPr sz="1900" b="1" dirty="0">
                <a:latin typeface="Arial"/>
                <a:cs typeface="Arial"/>
              </a:rPr>
              <a:t>aplicación se lancen </a:t>
            </a:r>
            <a:r>
              <a:rPr sz="1900" b="1" spc="-5" dirty="0">
                <a:latin typeface="Arial"/>
                <a:cs typeface="Arial"/>
              </a:rPr>
              <a:t>y </a:t>
            </a:r>
            <a:r>
              <a:rPr sz="1900" b="1" dirty="0">
                <a:latin typeface="Arial"/>
                <a:cs typeface="Arial"/>
              </a:rPr>
              <a:t>se desplieguen</a:t>
            </a:r>
            <a:r>
              <a:rPr sz="1900" dirty="0">
                <a:latin typeface="Arial"/>
                <a:cs typeface="Arial"/>
              </a:rPr>
              <a:t>. </a:t>
            </a:r>
            <a:r>
              <a:rPr sz="1900" spc="-5" dirty="0">
                <a:latin typeface="Arial"/>
                <a:cs typeface="Arial"/>
              </a:rPr>
              <a:t>Las </a:t>
            </a:r>
            <a:r>
              <a:rPr sz="1900" dirty="0">
                <a:latin typeface="Arial"/>
                <a:cs typeface="Arial"/>
              </a:rPr>
              <a:t>aplicaciones, </a:t>
            </a:r>
            <a:r>
              <a:rPr sz="1900" spc="-5" dirty="0">
                <a:latin typeface="Arial"/>
                <a:cs typeface="Arial"/>
              </a:rPr>
              <a:t>servicios o  </a:t>
            </a:r>
            <a:r>
              <a:rPr sz="1900" dirty="0">
                <a:latin typeface="Arial"/>
                <a:cs typeface="Arial"/>
              </a:rPr>
              <a:t>ciertas actualizaciones aplicadas </a:t>
            </a:r>
            <a:r>
              <a:rPr sz="1900" spc="-5" dirty="0">
                <a:latin typeface="Arial"/>
                <a:cs typeface="Arial"/>
              </a:rPr>
              <a:t>a un </a:t>
            </a:r>
            <a:r>
              <a:rPr sz="1900" dirty="0">
                <a:latin typeface="Arial"/>
                <a:cs typeface="Arial"/>
              </a:rPr>
              <a:t>servicio </a:t>
            </a:r>
            <a:r>
              <a:rPr sz="1900" spc="-5" dirty="0">
                <a:latin typeface="Arial"/>
                <a:cs typeface="Arial"/>
              </a:rPr>
              <a:t>o </a:t>
            </a:r>
            <a:r>
              <a:rPr sz="1900" dirty="0">
                <a:latin typeface="Arial"/>
                <a:cs typeface="Arial"/>
              </a:rPr>
              <a:t>software pueden requerir </a:t>
            </a:r>
            <a:r>
              <a:rPr sz="1900" spc="-5" dirty="0">
                <a:latin typeface="Arial"/>
                <a:cs typeface="Arial"/>
              </a:rPr>
              <a:t>cambios </a:t>
            </a:r>
            <a:r>
              <a:rPr sz="1900" spc="5" dirty="0">
                <a:latin typeface="Arial"/>
                <a:cs typeface="Arial"/>
              </a:rPr>
              <a:t>de  </a:t>
            </a:r>
            <a:r>
              <a:rPr sz="1900" dirty="0">
                <a:latin typeface="Arial"/>
                <a:cs typeface="Arial"/>
              </a:rPr>
              <a:t>configuración </a:t>
            </a:r>
            <a:r>
              <a:rPr sz="1900" spc="-5" dirty="0">
                <a:latin typeface="Arial"/>
                <a:cs typeface="Arial"/>
              </a:rPr>
              <a:t>en </a:t>
            </a:r>
            <a:r>
              <a:rPr sz="1900" dirty="0">
                <a:latin typeface="Arial"/>
                <a:cs typeface="Arial"/>
              </a:rPr>
              <a:t>algunos de </a:t>
            </a:r>
            <a:r>
              <a:rPr sz="1900" spc="-5" dirty="0">
                <a:latin typeface="Arial"/>
                <a:cs typeface="Arial"/>
              </a:rPr>
              <a:t>los </a:t>
            </a:r>
            <a:r>
              <a:rPr sz="1900" dirty="0">
                <a:latin typeface="Arial"/>
                <a:cs typeface="Arial"/>
              </a:rPr>
              <a:t>servicios relacionados, </a:t>
            </a:r>
            <a:r>
              <a:rPr sz="1900" spc="-5" dirty="0">
                <a:latin typeface="Arial"/>
                <a:cs typeface="Arial"/>
              </a:rPr>
              <a:t>o </a:t>
            </a:r>
            <a:r>
              <a:rPr sz="1900" dirty="0">
                <a:latin typeface="Arial"/>
                <a:cs typeface="Arial"/>
              </a:rPr>
              <a:t>pueden requerir cambios </a:t>
            </a:r>
            <a:r>
              <a:rPr sz="1900" spc="5" dirty="0">
                <a:latin typeface="Arial"/>
                <a:cs typeface="Arial"/>
              </a:rPr>
              <a:t>de  </a:t>
            </a:r>
            <a:r>
              <a:rPr sz="1900" dirty="0">
                <a:latin typeface="Arial"/>
                <a:cs typeface="Arial"/>
              </a:rPr>
              <a:t>configuración que </a:t>
            </a:r>
            <a:r>
              <a:rPr sz="1900" spc="-5" dirty="0">
                <a:latin typeface="Arial"/>
                <a:cs typeface="Arial"/>
              </a:rPr>
              <a:t>se </a:t>
            </a:r>
            <a:r>
              <a:rPr sz="1900" dirty="0">
                <a:latin typeface="Arial"/>
                <a:cs typeface="Arial"/>
              </a:rPr>
              <a:t>apliquen </a:t>
            </a:r>
            <a:r>
              <a:rPr sz="1900" spc="-5" dirty="0">
                <a:latin typeface="Arial"/>
                <a:cs typeface="Arial"/>
              </a:rPr>
              <a:t>a </a:t>
            </a:r>
            <a:r>
              <a:rPr sz="1900" dirty="0">
                <a:latin typeface="Arial"/>
                <a:cs typeface="Arial"/>
              </a:rPr>
              <a:t>los componentes </a:t>
            </a:r>
            <a:r>
              <a:rPr sz="1900" spc="-5" dirty="0">
                <a:latin typeface="Arial"/>
                <a:cs typeface="Arial"/>
              </a:rPr>
              <a:t>de </a:t>
            </a:r>
            <a:r>
              <a:rPr sz="1900" dirty="0">
                <a:latin typeface="Arial"/>
                <a:cs typeface="Arial"/>
              </a:rPr>
              <a:t>la infraestructura. </a:t>
            </a:r>
            <a:r>
              <a:rPr sz="1900" b="1" dirty="0">
                <a:latin typeface="Arial"/>
                <a:cs typeface="Arial"/>
              </a:rPr>
              <a:t>Los nuevos  componentes de </a:t>
            </a:r>
            <a:r>
              <a:rPr sz="1900" b="1" spc="-5" dirty="0">
                <a:latin typeface="Arial"/>
                <a:cs typeface="Arial"/>
              </a:rPr>
              <a:t>la infraestructura o los recursos </a:t>
            </a:r>
            <a:r>
              <a:rPr sz="1900" b="1" dirty="0">
                <a:latin typeface="Arial"/>
                <a:cs typeface="Arial"/>
              </a:rPr>
              <a:t>de TI </a:t>
            </a:r>
            <a:r>
              <a:rPr sz="1900" b="1" spc="-5" dirty="0">
                <a:latin typeface="Arial"/>
                <a:cs typeface="Arial"/>
              </a:rPr>
              <a:t>pueden </a:t>
            </a:r>
            <a:r>
              <a:rPr sz="1900" b="1" dirty="0">
                <a:latin typeface="Arial"/>
                <a:cs typeface="Arial"/>
              </a:rPr>
              <a:t>necesitar  </a:t>
            </a:r>
            <a:r>
              <a:rPr sz="1900" b="1" spc="-5" dirty="0">
                <a:latin typeface="Arial"/>
                <a:cs typeface="Arial"/>
              </a:rPr>
              <a:t>implementarse o aprovisionarse </a:t>
            </a:r>
            <a:r>
              <a:rPr sz="1900" b="1" dirty="0">
                <a:latin typeface="Arial"/>
                <a:cs typeface="Arial"/>
              </a:rPr>
              <a:t>para </a:t>
            </a:r>
            <a:r>
              <a:rPr sz="1900" b="1" spc="-5" dirty="0">
                <a:latin typeface="Arial"/>
                <a:cs typeface="Arial"/>
              </a:rPr>
              <a:t>la implementación </a:t>
            </a:r>
            <a:r>
              <a:rPr sz="1900" b="1" dirty="0">
                <a:latin typeface="Arial"/>
                <a:cs typeface="Arial"/>
              </a:rPr>
              <a:t>de </a:t>
            </a:r>
            <a:r>
              <a:rPr sz="1900" b="1" spc="-5" dirty="0">
                <a:latin typeface="Arial"/>
                <a:cs typeface="Arial"/>
              </a:rPr>
              <a:t>soporte del nuevo  </a:t>
            </a:r>
            <a:r>
              <a:rPr sz="1900" b="1" spc="-10" dirty="0">
                <a:latin typeface="Arial"/>
                <a:cs typeface="Arial"/>
              </a:rPr>
              <a:t>servicio.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44450" algn="just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latin typeface="Arial"/>
                <a:cs typeface="Arial"/>
              </a:rPr>
              <a:t>Durante esta fase se realizan las siguientes</a:t>
            </a:r>
            <a:r>
              <a:rPr sz="1900" spc="19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tareas: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"/>
              <a:cs typeface="Arial"/>
            </a:endParaRPr>
          </a:p>
          <a:p>
            <a:pPr marL="173990" marR="8255" indent="-129539">
              <a:lnSpc>
                <a:spcPct val="100000"/>
              </a:lnSpc>
              <a:buChar char="•"/>
              <a:tabLst>
                <a:tab pos="174625" algn="l"/>
                <a:tab pos="1609725" algn="l"/>
                <a:tab pos="3288029" algn="l"/>
                <a:tab pos="3780154" algn="l"/>
                <a:tab pos="4312285" algn="l"/>
                <a:tab pos="5466080" algn="l"/>
                <a:tab pos="5960110" algn="l"/>
                <a:tab pos="6466205" algn="l"/>
                <a:tab pos="7846695" algn="l"/>
              </a:tabLst>
            </a:pPr>
            <a:r>
              <a:rPr sz="1900" spc="-5" dirty="0">
                <a:latin typeface="Arial"/>
                <a:cs typeface="Arial"/>
              </a:rPr>
              <a:t>De</a:t>
            </a:r>
            <a:r>
              <a:rPr sz="1900" spc="5" dirty="0">
                <a:latin typeface="Arial"/>
                <a:cs typeface="Arial"/>
              </a:rPr>
              <a:t>s</a:t>
            </a:r>
            <a:r>
              <a:rPr sz="1900" spc="-5" dirty="0">
                <a:latin typeface="Arial"/>
                <a:cs typeface="Arial"/>
              </a:rPr>
              <a:t>p</a:t>
            </a:r>
            <a:r>
              <a:rPr sz="1900" spc="5" dirty="0">
                <a:latin typeface="Arial"/>
                <a:cs typeface="Arial"/>
              </a:rPr>
              <a:t>l</a:t>
            </a:r>
            <a:r>
              <a:rPr sz="1900" spc="-5" dirty="0">
                <a:latin typeface="Arial"/>
                <a:cs typeface="Arial"/>
              </a:rPr>
              <a:t>i</a:t>
            </a:r>
            <a:r>
              <a:rPr sz="1900" spc="5" dirty="0">
                <a:latin typeface="Arial"/>
                <a:cs typeface="Arial"/>
              </a:rPr>
              <a:t>e</a:t>
            </a:r>
            <a:r>
              <a:rPr sz="1900" spc="-5" dirty="0">
                <a:latin typeface="Arial"/>
                <a:cs typeface="Arial"/>
              </a:rPr>
              <a:t>g</a:t>
            </a:r>
            <a:r>
              <a:rPr sz="1900" spc="5" dirty="0">
                <a:latin typeface="Arial"/>
                <a:cs typeface="Arial"/>
              </a:rPr>
              <a:t>u</a:t>
            </a:r>
            <a:r>
              <a:rPr sz="1900" spc="-5" dirty="0">
                <a:latin typeface="Arial"/>
                <a:cs typeface="Arial"/>
              </a:rPr>
              <a:t>e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z="1900" spc="-5" dirty="0">
                <a:latin typeface="Arial"/>
                <a:cs typeface="Arial"/>
              </a:rPr>
              <a:t>aut</a:t>
            </a:r>
            <a:r>
              <a:rPr sz="1900" spc="10" dirty="0">
                <a:latin typeface="Arial"/>
                <a:cs typeface="Arial"/>
              </a:rPr>
              <a:t>o</a:t>
            </a:r>
            <a:r>
              <a:rPr sz="1900" spc="-5" dirty="0">
                <a:latin typeface="Arial"/>
                <a:cs typeface="Arial"/>
              </a:rPr>
              <a:t>mat</a:t>
            </a:r>
            <a:r>
              <a:rPr sz="1900" dirty="0">
                <a:latin typeface="Arial"/>
                <a:cs typeface="Arial"/>
              </a:rPr>
              <a:t>i</a:t>
            </a:r>
            <a:r>
              <a:rPr sz="1900" spc="-5" dirty="0">
                <a:latin typeface="Arial"/>
                <a:cs typeface="Arial"/>
              </a:rPr>
              <a:t>z</a:t>
            </a:r>
            <a:r>
              <a:rPr sz="1900" spc="5" dirty="0">
                <a:latin typeface="Arial"/>
                <a:cs typeface="Arial"/>
              </a:rPr>
              <a:t>a</a:t>
            </a:r>
            <a:r>
              <a:rPr sz="1900" spc="-5" dirty="0">
                <a:latin typeface="Arial"/>
                <a:cs typeface="Arial"/>
              </a:rPr>
              <a:t>do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z="1900" spc="-5" dirty="0">
                <a:latin typeface="Arial"/>
                <a:cs typeface="Arial"/>
              </a:rPr>
              <a:t>de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z="1900" spc="-5" dirty="0">
                <a:latin typeface="Arial"/>
                <a:cs typeface="Arial"/>
              </a:rPr>
              <a:t>los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z="1900" spc="10" dirty="0">
                <a:latin typeface="Arial"/>
                <a:cs typeface="Arial"/>
              </a:rPr>
              <a:t>r</a:t>
            </a:r>
            <a:r>
              <a:rPr sz="1900" spc="5" dirty="0">
                <a:latin typeface="Arial"/>
                <a:cs typeface="Arial"/>
              </a:rPr>
              <a:t>e</a:t>
            </a:r>
            <a:r>
              <a:rPr sz="1900" spc="-5" dirty="0">
                <a:latin typeface="Arial"/>
                <a:cs typeface="Arial"/>
              </a:rPr>
              <a:t>cur</a:t>
            </a:r>
            <a:r>
              <a:rPr sz="1900" dirty="0">
                <a:latin typeface="Arial"/>
                <a:cs typeface="Arial"/>
              </a:rPr>
              <a:t>s</a:t>
            </a:r>
            <a:r>
              <a:rPr sz="1900" spc="-5" dirty="0">
                <a:latin typeface="Arial"/>
                <a:cs typeface="Arial"/>
              </a:rPr>
              <a:t>os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z="1900" spc="-5" dirty="0">
                <a:latin typeface="Arial"/>
                <a:cs typeface="Arial"/>
              </a:rPr>
              <a:t>de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z="1900" spc="-5" dirty="0">
                <a:latin typeface="Arial"/>
                <a:cs typeface="Arial"/>
              </a:rPr>
              <a:t>TI,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z="1900" spc="-5" dirty="0">
                <a:latin typeface="Arial"/>
                <a:cs typeface="Arial"/>
              </a:rPr>
              <a:t>inclu</a:t>
            </a:r>
            <a:r>
              <a:rPr sz="1900" spc="5" dirty="0">
                <a:latin typeface="Arial"/>
                <a:cs typeface="Arial"/>
              </a:rPr>
              <a:t>y</a:t>
            </a:r>
            <a:r>
              <a:rPr sz="1900" spc="-5" dirty="0">
                <a:latin typeface="Arial"/>
                <a:cs typeface="Arial"/>
              </a:rPr>
              <a:t>e</a:t>
            </a:r>
            <a:r>
              <a:rPr sz="1900" spc="5" dirty="0">
                <a:latin typeface="Arial"/>
                <a:cs typeface="Arial"/>
              </a:rPr>
              <a:t>nd</a:t>
            </a:r>
            <a:r>
              <a:rPr sz="1900" spc="-5" dirty="0">
                <a:latin typeface="Arial"/>
                <a:cs typeface="Arial"/>
              </a:rPr>
              <a:t>o</a:t>
            </a:r>
            <a:r>
              <a:rPr sz="1900" dirty="0">
                <a:latin typeface="Arial"/>
                <a:cs typeface="Arial"/>
              </a:rPr>
              <a:t>	</a:t>
            </a:r>
            <a:r>
              <a:rPr sz="1900" spc="-5" dirty="0">
                <a:latin typeface="Arial"/>
                <a:cs typeface="Arial"/>
              </a:rPr>
              <a:t>pro</a:t>
            </a:r>
            <a:r>
              <a:rPr sz="1900" spc="5" dirty="0">
                <a:latin typeface="Arial"/>
                <a:cs typeface="Arial"/>
              </a:rPr>
              <a:t>c</a:t>
            </a:r>
            <a:r>
              <a:rPr sz="1900" spc="-5" dirty="0">
                <a:latin typeface="Arial"/>
                <a:cs typeface="Arial"/>
              </a:rPr>
              <a:t>e</a:t>
            </a:r>
            <a:r>
              <a:rPr sz="1900" spc="5" dirty="0">
                <a:latin typeface="Arial"/>
                <a:cs typeface="Arial"/>
              </a:rPr>
              <a:t>s</a:t>
            </a:r>
            <a:r>
              <a:rPr sz="1900" spc="-5" dirty="0">
                <a:latin typeface="Arial"/>
                <a:cs typeface="Arial"/>
              </a:rPr>
              <a:t>am</a:t>
            </a:r>
            <a:r>
              <a:rPr sz="1900" dirty="0">
                <a:latin typeface="Arial"/>
                <a:cs typeface="Arial"/>
              </a:rPr>
              <a:t>i</a:t>
            </a:r>
            <a:r>
              <a:rPr sz="1900" spc="-5" dirty="0">
                <a:latin typeface="Arial"/>
                <a:cs typeface="Arial"/>
              </a:rPr>
              <a:t>ent</a:t>
            </a:r>
            <a:r>
              <a:rPr sz="1900" spc="10" dirty="0">
                <a:latin typeface="Arial"/>
                <a:cs typeface="Arial"/>
              </a:rPr>
              <a:t>o</a:t>
            </a:r>
            <a:r>
              <a:rPr sz="1900" spc="-5" dirty="0">
                <a:latin typeface="Arial"/>
                <a:cs typeface="Arial"/>
              </a:rPr>
              <a:t>,  almacenamiento y</a:t>
            </a:r>
            <a:r>
              <a:rPr sz="1900" spc="5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redes</a:t>
            </a:r>
            <a:endParaRPr sz="1900">
              <a:latin typeface="Arial"/>
              <a:cs typeface="Arial"/>
            </a:endParaRPr>
          </a:p>
          <a:p>
            <a:pPr marL="173990" indent="-130175">
              <a:lnSpc>
                <a:spcPct val="100000"/>
              </a:lnSpc>
              <a:buChar char="•"/>
              <a:tabLst>
                <a:tab pos="174625" algn="l"/>
              </a:tabLst>
            </a:pPr>
            <a:r>
              <a:rPr sz="1900" spc="-5" dirty="0">
                <a:latin typeface="Arial"/>
                <a:cs typeface="Arial"/>
              </a:rPr>
              <a:t>Aprovisionamiento de servicios o</a:t>
            </a:r>
            <a:r>
              <a:rPr sz="1900" spc="1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aplicaciones</a:t>
            </a:r>
            <a:endParaRPr sz="1900">
              <a:latin typeface="Arial"/>
              <a:cs typeface="Arial"/>
            </a:endParaRPr>
          </a:p>
          <a:p>
            <a:pPr marL="173990" indent="-130175">
              <a:lnSpc>
                <a:spcPct val="100000"/>
              </a:lnSpc>
              <a:spcBef>
                <a:spcPts val="5"/>
              </a:spcBef>
              <a:buChar char="•"/>
              <a:tabLst>
                <a:tab pos="174625" algn="l"/>
              </a:tabLst>
            </a:pPr>
            <a:r>
              <a:rPr sz="1900" spc="-5" dirty="0">
                <a:latin typeface="Arial"/>
                <a:cs typeface="Arial"/>
              </a:rPr>
              <a:t>Escalamiento o modificación de la configuración de los recursos de </a:t>
            </a:r>
            <a:r>
              <a:rPr sz="1900" dirty="0">
                <a:latin typeface="Arial"/>
                <a:cs typeface="Arial"/>
              </a:rPr>
              <a:t>TI</a:t>
            </a:r>
            <a:r>
              <a:rPr sz="1900" spc="3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existentes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7380" cy="4716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Monitorear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Arial"/>
              <a:cs typeface="Arial"/>
            </a:endParaRPr>
          </a:p>
          <a:p>
            <a:pPr marL="44450" marR="5080" algn="just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latin typeface="Arial"/>
                <a:cs typeface="Arial"/>
              </a:rPr>
              <a:t>Esta </a:t>
            </a:r>
            <a:r>
              <a:rPr sz="1900" dirty="0">
                <a:latin typeface="Arial"/>
                <a:cs typeface="Arial"/>
              </a:rPr>
              <a:t>fase </a:t>
            </a:r>
            <a:r>
              <a:rPr sz="1900" spc="-5" dirty="0">
                <a:latin typeface="Arial"/>
                <a:cs typeface="Arial"/>
              </a:rPr>
              <a:t>es de </a:t>
            </a:r>
            <a:r>
              <a:rPr sz="1900" b="1" dirty="0">
                <a:latin typeface="Arial"/>
                <a:cs typeface="Arial"/>
              </a:rPr>
              <a:t>gran importancia no </a:t>
            </a:r>
            <a:r>
              <a:rPr sz="1900" b="1" spc="-5" dirty="0">
                <a:latin typeface="Arial"/>
                <a:cs typeface="Arial"/>
              </a:rPr>
              <a:t>solo porque permite a </a:t>
            </a:r>
            <a:r>
              <a:rPr sz="1900" b="1" dirty="0">
                <a:latin typeface="Arial"/>
                <a:cs typeface="Arial"/>
              </a:rPr>
              <a:t>los propietarios de  aplicaciones, </a:t>
            </a:r>
            <a:r>
              <a:rPr sz="1900" b="1" spc="-5" dirty="0">
                <a:latin typeface="Arial"/>
                <a:cs typeface="Arial"/>
              </a:rPr>
              <a:t>negocios y </a:t>
            </a:r>
            <a:r>
              <a:rPr sz="1900" b="1" dirty="0">
                <a:latin typeface="Arial"/>
                <a:cs typeface="Arial"/>
              </a:rPr>
              <a:t>departamentos de TI </a:t>
            </a:r>
            <a:r>
              <a:rPr sz="1900" b="1" spc="-5" dirty="0">
                <a:latin typeface="Arial"/>
                <a:cs typeface="Arial"/>
              </a:rPr>
              <a:t>monitorear el </a:t>
            </a:r>
            <a:r>
              <a:rPr sz="1900" b="1" dirty="0">
                <a:latin typeface="Arial"/>
                <a:cs typeface="Arial"/>
              </a:rPr>
              <a:t>desempeño de </a:t>
            </a:r>
            <a:r>
              <a:rPr sz="1900" b="1" spc="-5" dirty="0">
                <a:latin typeface="Arial"/>
                <a:cs typeface="Arial"/>
              </a:rPr>
              <a:t>la  </a:t>
            </a:r>
            <a:r>
              <a:rPr sz="1900" b="1" dirty="0">
                <a:latin typeface="Arial"/>
                <a:cs typeface="Arial"/>
              </a:rPr>
              <a:t>aplicación, </a:t>
            </a:r>
            <a:r>
              <a:rPr sz="1900" b="1" spc="-5" dirty="0">
                <a:latin typeface="Arial"/>
                <a:cs typeface="Arial"/>
              </a:rPr>
              <a:t>el </a:t>
            </a:r>
            <a:r>
              <a:rPr sz="1900" b="1" dirty="0">
                <a:latin typeface="Arial"/>
                <a:cs typeface="Arial"/>
              </a:rPr>
              <a:t>software </a:t>
            </a:r>
            <a:r>
              <a:rPr sz="1900" b="1" spc="-5" dirty="0">
                <a:latin typeface="Arial"/>
                <a:cs typeface="Arial"/>
              </a:rPr>
              <a:t>o el servicio </a:t>
            </a:r>
            <a:r>
              <a:rPr sz="1900" b="1" dirty="0">
                <a:latin typeface="Arial"/>
                <a:cs typeface="Arial"/>
              </a:rPr>
              <a:t>recientemente desarrollado </a:t>
            </a:r>
            <a:r>
              <a:rPr sz="1900" b="1" spc="-5" dirty="0">
                <a:latin typeface="Arial"/>
                <a:cs typeface="Arial"/>
              </a:rPr>
              <a:t>y </a:t>
            </a:r>
            <a:r>
              <a:rPr sz="1900" b="1" dirty="0">
                <a:latin typeface="Arial"/>
                <a:cs typeface="Arial"/>
              </a:rPr>
              <a:t>desplegado,  </a:t>
            </a:r>
            <a:r>
              <a:rPr sz="1900" b="1" spc="-5" dirty="0">
                <a:latin typeface="Arial"/>
                <a:cs typeface="Arial"/>
              </a:rPr>
              <a:t>sino </a:t>
            </a:r>
            <a:r>
              <a:rPr sz="1900" b="1" dirty="0">
                <a:latin typeface="Arial"/>
                <a:cs typeface="Arial"/>
              </a:rPr>
              <a:t>también </a:t>
            </a:r>
            <a:r>
              <a:rPr sz="1900" b="1" spc="-5" dirty="0">
                <a:latin typeface="Arial"/>
                <a:cs typeface="Arial"/>
              </a:rPr>
              <a:t>porque </a:t>
            </a:r>
            <a:r>
              <a:rPr sz="1900" b="1" dirty="0">
                <a:latin typeface="Arial"/>
                <a:cs typeface="Arial"/>
              </a:rPr>
              <a:t>les permite </a:t>
            </a:r>
            <a:r>
              <a:rPr sz="1900" b="1" spc="-5" dirty="0">
                <a:latin typeface="Arial"/>
                <a:cs typeface="Arial"/>
              </a:rPr>
              <a:t>verificar el </a:t>
            </a:r>
            <a:r>
              <a:rPr sz="1900" b="1" dirty="0">
                <a:latin typeface="Arial"/>
                <a:cs typeface="Arial"/>
              </a:rPr>
              <a:t>impacto de las actualizaciones  recientes </a:t>
            </a:r>
            <a:r>
              <a:rPr sz="1900" b="1" spc="-5" dirty="0">
                <a:latin typeface="Arial"/>
                <a:cs typeface="Arial"/>
              </a:rPr>
              <a:t>y </a:t>
            </a:r>
            <a:r>
              <a:rPr sz="1900" b="1" dirty="0">
                <a:latin typeface="Arial"/>
                <a:cs typeface="Arial"/>
              </a:rPr>
              <a:t>lanzamientos de </a:t>
            </a:r>
            <a:r>
              <a:rPr sz="1900" b="1" spc="-5" dirty="0">
                <a:latin typeface="Arial"/>
                <a:cs typeface="Arial"/>
              </a:rPr>
              <a:t>código </a:t>
            </a:r>
            <a:r>
              <a:rPr sz="1900" spc="-5" dirty="0">
                <a:latin typeface="Arial"/>
                <a:cs typeface="Arial"/>
              </a:rPr>
              <a:t>para los usuarios y </a:t>
            </a:r>
            <a:r>
              <a:rPr sz="1900" dirty="0">
                <a:latin typeface="Arial"/>
                <a:cs typeface="Arial"/>
              </a:rPr>
              <a:t>consumidores </a:t>
            </a:r>
            <a:r>
              <a:rPr sz="1900" spc="-5" dirty="0">
                <a:latin typeface="Arial"/>
                <a:cs typeface="Arial"/>
              </a:rPr>
              <a:t>de servicios en  el entorno de producción. Durante esta fase se realizan las siguientes</a:t>
            </a:r>
            <a:r>
              <a:rPr sz="1900" spc="34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tareas: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"/>
              <a:cs typeface="Arial"/>
            </a:endParaRPr>
          </a:p>
          <a:p>
            <a:pPr marL="184785" indent="-140970">
              <a:lnSpc>
                <a:spcPct val="100000"/>
              </a:lnSpc>
              <a:spcBef>
                <a:spcPts val="5"/>
              </a:spcBef>
              <a:buChar char="•"/>
              <a:tabLst>
                <a:tab pos="185420" algn="l"/>
              </a:tabLst>
            </a:pPr>
            <a:r>
              <a:rPr sz="1900" spc="-5" dirty="0">
                <a:latin typeface="Arial"/>
                <a:cs typeface="Arial"/>
              </a:rPr>
              <a:t>Monitorear el rendimiento del código</a:t>
            </a:r>
            <a:r>
              <a:rPr sz="1900" spc="18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desarrollado</a:t>
            </a:r>
            <a:endParaRPr sz="1900">
              <a:latin typeface="Arial"/>
              <a:cs typeface="Arial"/>
            </a:endParaRPr>
          </a:p>
          <a:p>
            <a:pPr marL="184785" marR="5715" indent="-140335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sz="1900" dirty="0">
                <a:latin typeface="Arial"/>
                <a:cs typeface="Arial"/>
              </a:rPr>
              <a:t>Monitorear </a:t>
            </a:r>
            <a:r>
              <a:rPr sz="1900" spc="-5" dirty="0">
                <a:latin typeface="Arial"/>
                <a:cs typeface="Arial"/>
              </a:rPr>
              <a:t>el </a:t>
            </a:r>
            <a:r>
              <a:rPr sz="1900" dirty="0">
                <a:latin typeface="Arial"/>
                <a:cs typeface="Arial"/>
              </a:rPr>
              <a:t>impacto de </a:t>
            </a:r>
            <a:r>
              <a:rPr sz="1900" spc="-5" dirty="0">
                <a:latin typeface="Arial"/>
                <a:cs typeface="Arial"/>
              </a:rPr>
              <a:t>los usuarios </a:t>
            </a:r>
            <a:r>
              <a:rPr sz="1900" dirty="0">
                <a:latin typeface="Arial"/>
                <a:cs typeface="Arial"/>
              </a:rPr>
              <a:t>respecto </a:t>
            </a:r>
            <a:r>
              <a:rPr sz="1900" spc="-5" dirty="0">
                <a:latin typeface="Arial"/>
                <a:cs typeface="Arial"/>
              </a:rPr>
              <a:t>al </a:t>
            </a:r>
            <a:r>
              <a:rPr sz="1900" dirty="0">
                <a:latin typeface="Arial"/>
                <a:cs typeface="Arial"/>
              </a:rPr>
              <a:t>código recientemente desarrollado </a:t>
            </a:r>
            <a:r>
              <a:rPr sz="1900" spc="-5" dirty="0">
                <a:latin typeface="Arial"/>
                <a:cs typeface="Arial"/>
              </a:rPr>
              <a:t>o  la versión</a:t>
            </a:r>
            <a:r>
              <a:rPr sz="1900" spc="4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actual</a:t>
            </a:r>
            <a:endParaRPr sz="1900">
              <a:latin typeface="Arial"/>
              <a:cs typeface="Arial"/>
            </a:endParaRPr>
          </a:p>
          <a:p>
            <a:pPr marL="184785" indent="-14097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sz="1900" spc="-5" dirty="0">
                <a:latin typeface="Arial"/>
                <a:cs typeface="Arial"/>
              </a:rPr>
              <a:t>Recopilar información sobre cómo los usuarios usan el</a:t>
            </a:r>
            <a:r>
              <a:rPr sz="1900" spc="25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software</a:t>
            </a:r>
            <a:endParaRPr sz="1900">
              <a:latin typeface="Arial"/>
              <a:cs typeface="Arial"/>
            </a:endParaRPr>
          </a:p>
          <a:p>
            <a:pPr marL="184785" indent="-14097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sz="1900" spc="-5" dirty="0">
                <a:latin typeface="Arial"/>
                <a:cs typeface="Arial"/>
              </a:rPr>
              <a:t>Recopilar métricas y estadísticas de</a:t>
            </a:r>
            <a:r>
              <a:rPr sz="1900" spc="1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monitoreo</a:t>
            </a:r>
            <a:endParaRPr sz="1900">
              <a:latin typeface="Arial"/>
              <a:cs typeface="Arial"/>
            </a:endParaRPr>
          </a:p>
          <a:p>
            <a:pPr marL="184785" indent="-140970">
              <a:lnSpc>
                <a:spcPct val="100000"/>
              </a:lnSpc>
              <a:buChar char="•"/>
              <a:tabLst>
                <a:tab pos="185420" algn="l"/>
                <a:tab pos="1765300" algn="l"/>
                <a:tab pos="2172335" algn="l"/>
                <a:tab pos="3225165" algn="l"/>
                <a:tab pos="3632200" algn="l"/>
                <a:tab pos="5036185" algn="l"/>
                <a:tab pos="6075680" algn="l"/>
                <a:tab pos="6334760" algn="l"/>
                <a:tab pos="7748905" algn="l"/>
                <a:tab pos="8438515" algn="l"/>
              </a:tabLst>
            </a:pPr>
            <a:r>
              <a:rPr sz="1900" dirty="0">
                <a:latin typeface="Arial"/>
                <a:cs typeface="Arial"/>
              </a:rPr>
              <a:t>Comparación	</a:t>
            </a:r>
            <a:r>
              <a:rPr sz="1900" spc="-5" dirty="0">
                <a:latin typeface="Arial"/>
                <a:cs typeface="Arial"/>
              </a:rPr>
              <a:t>de	métricas	de	</a:t>
            </a:r>
            <a:r>
              <a:rPr sz="1900" dirty="0">
                <a:latin typeface="Arial"/>
                <a:cs typeface="Arial"/>
              </a:rPr>
              <a:t>rendimiento	</a:t>
            </a:r>
            <a:r>
              <a:rPr sz="1900" spc="-5" dirty="0">
                <a:latin typeface="Arial"/>
                <a:cs typeface="Arial"/>
              </a:rPr>
              <a:t>histórico	y	estadísticas	entre	</a:t>
            </a:r>
            <a:r>
              <a:rPr sz="1900" dirty="0">
                <a:latin typeface="Arial"/>
                <a:cs typeface="Arial"/>
              </a:rPr>
              <a:t>diferentes</a:t>
            </a:r>
            <a:endParaRPr sz="19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versiones del mismo</a:t>
            </a:r>
            <a:r>
              <a:rPr sz="1900" spc="7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código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9920" cy="2168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Retroalimentar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Arial"/>
              <a:cs typeface="Arial"/>
            </a:endParaRPr>
          </a:p>
          <a:p>
            <a:pPr marL="44450" marR="508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Durante </a:t>
            </a:r>
            <a:r>
              <a:rPr sz="2000" spc="-5" dirty="0">
                <a:latin typeface="Arial"/>
                <a:cs typeface="Arial"/>
              </a:rPr>
              <a:t>esta </a:t>
            </a:r>
            <a:r>
              <a:rPr sz="2000" dirty="0">
                <a:latin typeface="Arial"/>
                <a:cs typeface="Arial"/>
              </a:rPr>
              <a:t>fase </a:t>
            </a:r>
            <a:r>
              <a:rPr sz="2000" b="1" spc="-10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recopilan comentarios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usuarios para </a:t>
            </a:r>
            <a:r>
              <a:rPr sz="2000" b="1" spc="-5" dirty="0">
                <a:latin typeface="Arial"/>
                <a:cs typeface="Arial"/>
              </a:rPr>
              <a:t>mejorar </a:t>
            </a:r>
            <a:r>
              <a:rPr sz="2000" b="1" dirty="0">
                <a:latin typeface="Arial"/>
                <a:cs typeface="Arial"/>
              </a:rPr>
              <a:t>y  </a:t>
            </a:r>
            <a:r>
              <a:rPr sz="2000" b="1" spc="-5" dirty="0">
                <a:latin typeface="Arial"/>
                <a:cs typeface="Arial"/>
              </a:rPr>
              <a:t>evolucionar </a:t>
            </a:r>
            <a:r>
              <a:rPr sz="2000" b="1" dirty="0">
                <a:latin typeface="Arial"/>
                <a:cs typeface="Arial"/>
              </a:rPr>
              <a:t>el código. Esto </a:t>
            </a:r>
            <a:r>
              <a:rPr sz="2000" b="1" spc="-10" dirty="0">
                <a:latin typeface="Arial"/>
                <a:cs typeface="Arial"/>
              </a:rPr>
              <a:t>incluye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recopilación </a:t>
            </a:r>
            <a:r>
              <a:rPr sz="2000" b="1" spc="-5" dirty="0">
                <a:latin typeface="Arial"/>
                <a:cs typeface="Arial"/>
              </a:rPr>
              <a:t>de información  </a:t>
            </a:r>
            <a:r>
              <a:rPr sz="2000" b="1" dirty="0">
                <a:latin typeface="Arial"/>
                <a:cs typeface="Arial"/>
              </a:rPr>
              <a:t>proporcionada </a:t>
            </a:r>
            <a:r>
              <a:rPr sz="2000" b="1" spc="-5" dirty="0">
                <a:latin typeface="Arial"/>
                <a:cs typeface="Arial"/>
              </a:rPr>
              <a:t>por </a:t>
            </a:r>
            <a:r>
              <a:rPr sz="2000" b="1" dirty="0">
                <a:latin typeface="Arial"/>
                <a:cs typeface="Arial"/>
              </a:rPr>
              <a:t>los usuarios sobre </a:t>
            </a:r>
            <a:r>
              <a:rPr sz="2000" b="1" spc="-5" dirty="0">
                <a:latin typeface="Arial"/>
                <a:cs typeface="Arial"/>
              </a:rPr>
              <a:t>lo que les gusta </a:t>
            </a:r>
            <a:r>
              <a:rPr sz="2000" b="1" dirty="0">
                <a:latin typeface="Arial"/>
                <a:cs typeface="Arial"/>
              </a:rPr>
              <a:t>o </a:t>
            </a:r>
            <a:r>
              <a:rPr sz="2000" b="1" spc="-5" dirty="0">
                <a:latin typeface="Arial"/>
                <a:cs typeface="Arial"/>
              </a:rPr>
              <a:t>no </a:t>
            </a:r>
            <a:r>
              <a:rPr sz="2000" b="1" dirty="0">
                <a:latin typeface="Arial"/>
                <a:cs typeface="Arial"/>
              </a:rPr>
              <a:t>les </a:t>
            </a:r>
            <a:r>
              <a:rPr sz="2000" b="1" spc="-5" dirty="0">
                <a:latin typeface="Arial"/>
                <a:cs typeface="Arial"/>
              </a:rPr>
              <a:t>gusta </a:t>
            </a:r>
            <a:r>
              <a:rPr sz="2000" b="1" dirty="0">
                <a:latin typeface="Arial"/>
                <a:cs typeface="Arial"/>
              </a:rPr>
              <a:t>del  producto, o </a:t>
            </a:r>
            <a:r>
              <a:rPr sz="2000" b="1" spc="-5" dirty="0">
                <a:latin typeface="Arial"/>
                <a:cs typeface="Arial"/>
              </a:rPr>
              <a:t>qué </a:t>
            </a:r>
            <a:r>
              <a:rPr sz="2000" b="1" dirty="0">
                <a:latin typeface="Arial"/>
                <a:cs typeface="Arial"/>
              </a:rPr>
              <a:t>funciones </a:t>
            </a:r>
            <a:r>
              <a:rPr sz="2000" b="1" spc="-5" dirty="0">
                <a:latin typeface="Arial"/>
                <a:cs typeface="Arial"/>
              </a:rPr>
              <a:t>faltantes </a:t>
            </a:r>
            <a:r>
              <a:rPr sz="2000" b="1" dirty="0">
                <a:latin typeface="Arial"/>
                <a:cs typeface="Arial"/>
              </a:rPr>
              <a:t>esperan los usuarios</a:t>
            </a:r>
            <a:r>
              <a:rPr sz="2000" dirty="0">
                <a:latin typeface="Arial"/>
                <a:cs typeface="Arial"/>
              </a:rPr>
              <a:t>. </a:t>
            </a:r>
            <a:r>
              <a:rPr sz="2000" spc="-5" dirty="0">
                <a:latin typeface="Arial"/>
                <a:cs typeface="Arial"/>
              </a:rPr>
              <a:t>Esta fase </a:t>
            </a:r>
            <a:r>
              <a:rPr sz="2000" dirty="0">
                <a:latin typeface="Arial"/>
                <a:cs typeface="Arial"/>
              </a:rPr>
              <a:t>incluye las  siguientes tareas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clave: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0104" y="4108450"/>
            <a:ext cx="8340090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 indent="-129539">
              <a:lnSpc>
                <a:spcPct val="100000"/>
              </a:lnSpc>
              <a:spcBef>
                <a:spcPts val="100"/>
              </a:spcBef>
              <a:buChar char="•"/>
              <a:tabLst>
                <a:tab pos="142240" algn="l"/>
              </a:tabLst>
            </a:pPr>
            <a:r>
              <a:rPr sz="2000" dirty="0">
                <a:latin typeface="Arial"/>
                <a:cs typeface="Arial"/>
              </a:rPr>
              <a:t>Analizar los datos de uso recolectados durante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fase de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monitoreo</a:t>
            </a:r>
            <a:endParaRPr sz="2000">
              <a:latin typeface="Arial"/>
              <a:cs typeface="Arial"/>
            </a:endParaRPr>
          </a:p>
          <a:p>
            <a:pPr marL="142240" indent="-129539">
              <a:lnSpc>
                <a:spcPct val="100000"/>
              </a:lnSpc>
              <a:buChar char="•"/>
              <a:tabLst>
                <a:tab pos="142240" algn="l"/>
              </a:tabLst>
            </a:pPr>
            <a:r>
              <a:rPr sz="2000" dirty="0">
                <a:latin typeface="Arial"/>
                <a:cs typeface="Arial"/>
              </a:rPr>
              <a:t>Recopilación de los comentarios de los usuarios sobre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versión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actual</a:t>
            </a:r>
            <a:endParaRPr sz="2000">
              <a:latin typeface="Arial"/>
              <a:cs typeface="Arial"/>
            </a:endParaRPr>
          </a:p>
          <a:p>
            <a:pPr marL="142240" indent="-129539">
              <a:lnSpc>
                <a:spcPct val="100000"/>
              </a:lnSpc>
              <a:buChar char="•"/>
              <a:tabLst>
                <a:tab pos="142240" algn="l"/>
              </a:tabLst>
            </a:pPr>
            <a:r>
              <a:rPr sz="2000" dirty="0">
                <a:latin typeface="Arial"/>
                <a:cs typeface="Arial"/>
              </a:rPr>
              <a:t>Comparar comentarios y datos de uso con versiones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anteriores</a:t>
            </a:r>
            <a:endParaRPr sz="2000">
              <a:latin typeface="Arial"/>
              <a:cs typeface="Arial"/>
            </a:endParaRPr>
          </a:p>
          <a:p>
            <a:pPr marL="142240" indent="-129539">
              <a:lnSpc>
                <a:spcPct val="100000"/>
              </a:lnSpc>
              <a:spcBef>
                <a:spcPts val="5"/>
              </a:spcBef>
              <a:buChar char="•"/>
              <a:tabLst>
                <a:tab pos="142240" algn="l"/>
              </a:tabLst>
            </a:pPr>
            <a:r>
              <a:rPr sz="2000" dirty="0">
                <a:latin typeface="Arial"/>
                <a:cs typeface="Arial"/>
              </a:rPr>
              <a:t>Proporcionar comentarios a los propietarios de </a:t>
            </a:r>
            <a:r>
              <a:rPr sz="2000" spc="-5" dirty="0">
                <a:latin typeface="Arial"/>
                <a:cs typeface="Arial"/>
              </a:rPr>
              <a:t>la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aplicación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614045" algn="l"/>
                <a:tab pos="1978660" algn="l"/>
                <a:tab pos="2451100" algn="l"/>
                <a:tab pos="4591050" algn="l"/>
                <a:tab pos="5052695" algn="l"/>
                <a:tab pos="6444615" algn="l"/>
                <a:tab pos="6920230" algn="l"/>
                <a:tab pos="7308850" algn="l"/>
              </a:tabLst>
            </a:pPr>
            <a:r>
              <a:rPr sz="2000" dirty="0">
                <a:latin typeface="Arial"/>
                <a:cs typeface="Arial"/>
              </a:rPr>
              <a:t>Los	</a:t>
            </a:r>
            <a:r>
              <a:rPr sz="2000" spc="-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ult</a:t>
            </a:r>
            <a:r>
              <a:rPr sz="2000" spc="-15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os	</a:t>
            </a:r>
            <a:r>
              <a:rPr sz="2000" spc="-1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e	re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roali</a:t>
            </a:r>
            <a:r>
              <a:rPr sz="2000" spc="-10" dirty="0">
                <a:latin typeface="Arial"/>
                <a:cs typeface="Arial"/>
              </a:rPr>
              <a:t>m</a:t>
            </a:r>
            <a:r>
              <a:rPr sz="2000" dirty="0">
                <a:latin typeface="Arial"/>
                <a:cs typeface="Arial"/>
              </a:rPr>
              <a:t>entaci</a:t>
            </a:r>
            <a:r>
              <a:rPr sz="2000" spc="-15" dirty="0">
                <a:latin typeface="Arial"/>
                <a:cs typeface="Arial"/>
              </a:rPr>
              <a:t>ó</a:t>
            </a:r>
            <a:r>
              <a:rPr sz="2000" dirty="0">
                <a:latin typeface="Arial"/>
                <a:cs typeface="Arial"/>
              </a:rPr>
              <a:t>n	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	i</a:t>
            </a:r>
            <a:r>
              <a:rPr sz="2000" spc="-1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corp</a:t>
            </a:r>
            <a:r>
              <a:rPr sz="2000" spc="-10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ran	en	</a:t>
            </a:r>
            <a:r>
              <a:rPr sz="2000" spc="-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a	s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guiente  planeación del ciclo de desarrollo, lanzamiento y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operación.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46768" y="5632805"/>
            <a:ext cx="979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2625" algn="l"/>
              </a:tabLst>
            </a:pPr>
            <a:r>
              <a:rPr sz="2000" dirty="0">
                <a:latin typeface="Arial"/>
                <a:cs typeface="Arial"/>
              </a:rPr>
              <a:t>f</a:t>
            </a:r>
            <a:r>
              <a:rPr sz="2000" spc="-20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se	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58655" cy="2456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Retroalimentar</a:t>
            </a:r>
            <a:endParaRPr sz="2000">
              <a:latin typeface="Arial"/>
              <a:cs typeface="Arial"/>
            </a:endParaRPr>
          </a:p>
          <a:p>
            <a:pPr marL="82550" marR="5080" algn="just">
              <a:lnSpc>
                <a:spcPct val="100000"/>
              </a:lnSpc>
              <a:spcBef>
                <a:spcPts val="1610"/>
              </a:spcBef>
            </a:pPr>
            <a:r>
              <a:rPr sz="1800" spc="-5" dirty="0">
                <a:latin typeface="Arial"/>
                <a:cs typeface="Arial"/>
              </a:rPr>
              <a:t>La diferencia clave </a:t>
            </a:r>
            <a:r>
              <a:rPr sz="1800" dirty="0">
                <a:latin typeface="Arial"/>
                <a:cs typeface="Arial"/>
              </a:rPr>
              <a:t>entre </a:t>
            </a:r>
            <a:r>
              <a:rPr sz="1800" spc="-5" dirty="0">
                <a:latin typeface="Arial"/>
                <a:cs typeface="Arial"/>
              </a:rPr>
              <a:t>estas fases y los procesos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desarrollo tradicionales es </a:t>
            </a:r>
            <a:r>
              <a:rPr sz="1800" dirty="0">
                <a:latin typeface="Arial"/>
                <a:cs typeface="Arial"/>
              </a:rPr>
              <a:t>que </a:t>
            </a:r>
            <a:r>
              <a:rPr sz="1800" spc="-5" dirty="0">
                <a:latin typeface="Arial"/>
                <a:cs typeface="Arial"/>
              </a:rPr>
              <a:t>los  </a:t>
            </a:r>
            <a:r>
              <a:rPr sz="1800" b="1" spc="-5" dirty="0">
                <a:latin typeface="Arial"/>
                <a:cs typeface="Arial"/>
              </a:rPr>
              <a:t>equipos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desarrollo, operaciones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5" dirty="0">
                <a:latin typeface="Arial"/>
                <a:cs typeface="Arial"/>
              </a:rPr>
              <a:t>control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calidad están comprometidos </a:t>
            </a:r>
            <a:r>
              <a:rPr sz="1800" b="1" dirty="0">
                <a:latin typeface="Arial"/>
                <a:cs typeface="Arial"/>
              </a:rPr>
              <a:t>y  </a:t>
            </a:r>
            <a:r>
              <a:rPr sz="1800" b="1" spc="-5" dirty="0">
                <a:latin typeface="Arial"/>
                <a:cs typeface="Arial"/>
              </a:rPr>
              <a:t>colaboran durante cada fase</a:t>
            </a:r>
            <a:r>
              <a:rPr sz="1800" spc="-5" dirty="0">
                <a:latin typeface="Arial"/>
                <a:cs typeface="Arial"/>
              </a:rPr>
              <a:t>. </a:t>
            </a:r>
            <a:r>
              <a:rPr sz="1800" dirty="0">
                <a:latin typeface="Arial"/>
                <a:cs typeface="Arial"/>
              </a:rPr>
              <a:t>Esto </a:t>
            </a:r>
            <a:r>
              <a:rPr sz="1800" spc="-5" dirty="0">
                <a:latin typeface="Arial"/>
                <a:cs typeface="Arial"/>
              </a:rPr>
              <a:t>puede ayudar significativamente a </a:t>
            </a:r>
            <a:r>
              <a:rPr sz="1800" dirty="0">
                <a:latin typeface="Arial"/>
                <a:cs typeface="Arial"/>
              </a:rPr>
              <a:t>las </a:t>
            </a:r>
            <a:r>
              <a:rPr sz="1800" spc="-5" dirty="0">
                <a:latin typeface="Arial"/>
                <a:cs typeface="Arial"/>
              </a:rPr>
              <a:t>organizaciones a  cerrar la brecha entre los equipos separados sin afectar la calidad del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trabajo.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82550" marR="8890" algn="just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Desde </a:t>
            </a:r>
            <a:r>
              <a:rPr sz="1800" dirty="0">
                <a:latin typeface="Arial"/>
                <a:cs typeface="Arial"/>
              </a:rPr>
              <a:t>la </a:t>
            </a:r>
            <a:r>
              <a:rPr sz="1800" spc="-5" dirty="0">
                <a:latin typeface="Arial"/>
                <a:cs typeface="Arial"/>
              </a:rPr>
              <a:t>perspectiva del desarrollo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las operaciones algunas </a:t>
            </a:r>
            <a:r>
              <a:rPr sz="1800" dirty="0">
                <a:latin typeface="Arial"/>
                <a:cs typeface="Arial"/>
              </a:rPr>
              <a:t>de estas </a:t>
            </a:r>
            <a:r>
              <a:rPr sz="1800" spc="-5" dirty="0">
                <a:latin typeface="Arial"/>
                <a:cs typeface="Arial"/>
              </a:rPr>
              <a:t>fases se pueden  agrupar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presentar como un pipeline de entrega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un circuito de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retroalimentación.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25285" y="4130516"/>
            <a:ext cx="5490845" cy="2451735"/>
            <a:chOff x="3025285" y="4130516"/>
            <a:chExt cx="5490845" cy="2451735"/>
          </a:xfrm>
        </p:grpSpPr>
        <p:sp>
          <p:nvSpPr>
            <p:cNvPr id="13" name="object 13"/>
            <p:cNvSpPr/>
            <p:nvPr/>
          </p:nvSpPr>
          <p:spPr>
            <a:xfrm>
              <a:off x="3025285" y="4492751"/>
              <a:ext cx="5490761" cy="20893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6035" y="2039874"/>
            <a:ext cx="83870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Granularidad de</a:t>
            </a:r>
            <a:r>
              <a:rPr sz="4400" spc="-60" dirty="0"/>
              <a:t> </a:t>
            </a:r>
            <a:r>
              <a:rPr sz="4400" dirty="0"/>
              <a:t>Microservicios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107188"/>
            <a:ext cx="12192000" cy="2659380"/>
            <a:chOff x="0" y="2107188"/>
            <a:chExt cx="12192000" cy="2659380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6518" y="1661287"/>
            <a:ext cx="10283825" cy="4257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Retroalimentar</a:t>
            </a:r>
            <a:endParaRPr sz="20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  <a:spcBef>
                <a:spcPts val="1695"/>
              </a:spcBef>
            </a:pPr>
            <a:r>
              <a:rPr sz="2000" dirty="0">
                <a:latin typeface="Arial"/>
                <a:cs typeface="Arial"/>
              </a:rPr>
              <a:t>Las organizaciones </a:t>
            </a:r>
            <a:r>
              <a:rPr sz="2000" b="1" dirty="0">
                <a:latin typeface="Arial"/>
                <a:cs typeface="Arial"/>
              </a:rPr>
              <a:t>pueden usar diferentes canales(pipelines) </a:t>
            </a:r>
            <a:r>
              <a:rPr sz="2000" b="1" spc="-5" dirty="0">
                <a:latin typeface="Arial"/>
                <a:cs typeface="Arial"/>
              </a:rPr>
              <a:t>de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entrega.</a:t>
            </a:r>
            <a:endParaRPr sz="2000">
              <a:latin typeface="Arial"/>
              <a:cs typeface="Arial"/>
            </a:endParaRPr>
          </a:p>
          <a:p>
            <a:pPr marL="12700" marR="328295" algn="just">
              <a:lnSpc>
                <a:spcPct val="100000"/>
              </a:lnSpc>
              <a:spcBef>
                <a:spcPts val="1245"/>
              </a:spcBef>
            </a:pPr>
            <a:r>
              <a:rPr sz="2000" dirty="0">
                <a:latin typeface="Arial"/>
                <a:cs typeface="Arial"/>
              </a:rPr>
              <a:t>Por ejemplo, </a:t>
            </a:r>
            <a:r>
              <a:rPr sz="2000" b="1" spc="-5" dirty="0">
                <a:latin typeface="Arial"/>
                <a:cs typeface="Arial"/>
              </a:rPr>
              <a:t>una empresa </a:t>
            </a:r>
            <a:r>
              <a:rPr sz="2000" b="1" dirty="0">
                <a:latin typeface="Arial"/>
                <a:cs typeface="Arial"/>
              </a:rPr>
              <a:t>puede </a:t>
            </a:r>
            <a:r>
              <a:rPr sz="2000" b="1" spc="-5" dirty="0">
                <a:latin typeface="Arial"/>
                <a:cs typeface="Arial"/>
              </a:rPr>
              <a:t>tener </a:t>
            </a:r>
            <a:r>
              <a:rPr sz="2000" b="1" dirty="0">
                <a:latin typeface="Arial"/>
                <a:cs typeface="Arial"/>
              </a:rPr>
              <a:t>un canal </a:t>
            </a:r>
            <a:r>
              <a:rPr sz="2000" b="1" spc="-10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entrega diferente </a:t>
            </a:r>
            <a:r>
              <a:rPr sz="2000" b="1" dirty="0">
                <a:latin typeface="Arial"/>
                <a:cs typeface="Arial"/>
              </a:rPr>
              <a:t>para usuarios  </a:t>
            </a:r>
            <a:r>
              <a:rPr sz="2000" b="1" spc="-5" dirty="0">
                <a:latin typeface="Arial"/>
                <a:cs typeface="Arial"/>
              </a:rPr>
              <a:t>móviles </a:t>
            </a:r>
            <a:r>
              <a:rPr sz="2000" b="1" dirty="0">
                <a:latin typeface="Arial"/>
                <a:cs typeface="Arial"/>
              </a:rPr>
              <a:t>y usuarios </a:t>
            </a:r>
            <a:r>
              <a:rPr sz="2000" b="1" spc="-5" dirty="0">
                <a:latin typeface="Arial"/>
                <a:cs typeface="Arial"/>
              </a:rPr>
              <a:t>de escritorio de </a:t>
            </a:r>
            <a:r>
              <a:rPr sz="2000" b="1" dirty="0">
                <a:latin typeface="Arial"/>
                <a:cs typeface="Arial"/>
              </a:rPr>
              <a:t>otros </a:t>
            </a:r>
            <a:r>
              <a:rPr sz="2000" b="1" spc="-5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usuarios en </a:t>
            </a:r>
            <a:r>
              <a:rPr sz="2000" b="1" spc="-5" dirty="0">
                <a:latin typeface="Arial"/>
                <a:cs typeface="Arial"/>
              </a:rPr>
              <a:t>diferentes regiones </a:t>
            </a:r>
            <a:r>
              <a:rPr sz="2000" b="1" dirty="0">
                <a:latin typeface="Arial"/>
                <a:cs typeface="Arial"/>
              </a:rPr>
              <a:t>o  países.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Arial"/>
              <a:cs typeface="Arial"/>
            </a:endParaRPr>
          </a:p>
          <a:p>
            <a:pPr marL="12700" marR="32766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Tener </a:t>
            </a:r>
            <a:r>
              <a:rPr sz="2000" b="1" spc="-5" dirty="0">
                <a:latin typeface="Arial"/>
                <a:cs typeface="Arial"/>
              </a:rPr>
              <a:t>diferentes canales de entrega permite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una </a:t>
            </a:r>
            <a:r>
              <a:rPr sz="2000" b="1" dirty="0">
                <a:latin typeface="Arial"/>
                <a:cs typeface="Arial"/>
              </a:rPr>
              <a:t>organización </a:t>
            </a:r>
            <a:r>
              <a:rPr sz="2000" b="1" spc="-5" dirty="0">
                <a:latin typeface="Arial"/>
                <a:cs typeface="Arial"/>
              </a:rPr>
              <a:t>aprovechar </a:t>
            </a:r>
            <a:r>
              <a:rPr sz="2000" b="1" dirty="0">
                <a:latin typeface="Arial"/>
                <a:cs typeface="Arial"/>
              </a:rPr>
              <a:t>el  </a:t>
            </a:r>
            <a:r>
              <a:rPr sz="2000" b="1" spc="-5" dirty="0">
                <a:latin typeface="Arial"/>
                <a:cs typeface="Arial"/>
              </a:rPr>
              <a:t>"lanzamiento </a:t>
            </a:r>
            <a:r>
              <a:rPr sz="2000" b="1" dirty="0">
                <a:latin typeface="Arial"/>
                <a:cs typeface="Arial"/>
              </a:rPr>
              <a:t>oscuro" </a:t>
            </a:r>
            <a:r>
              <a:rPr sz="2000" b="1" spc="-5" dirty="0">
                <a:latin typeface="Arial"/>
                <a:cs typeface="Arial"/>
              </a:rPr>
              <a:t>(descrito </a:t>
            </a:r>
            <a:r>
              <a:rPr sz="2000" b="1" spc="-10" dirty="0">
                <a:latin typeface="Arial"/>
                <a:cs typeface="Arial"/>
              </a:rPr>
              <a:t>en </a:t>
            </a:r>
            <a:r>
              <a:rPr sz="2000" b="1" spc="-5" dirty="0">
                <a:latin typeface="Arial"/>
                <a:cs typeface="Arial"/>
              </a:rPr>
              <a:t>breve) para </a:t>
            </a:r>
            <a:r>
              <a:rPr sz="2000" b="1" dirty="0">
                <a:latin typeface="Arial"/>
                <a:cs typeface="Arial"/>
              </a:rPr>
              <a:t>su </a:t>
            </a:r>
            <a:r>
              <a:rPr sz="2000" b="1" spc="-5" dirty="0">
                <a:latin typeface="Arial"/>
                <a:cs typeface="Arial"/>
              </a:rPr>
              <a:t>próximo lanzamiento </a:t>
            </a:r>
            <a:r>
              <a:rPr sz="2000" b="1" dirty="0">
                <a:latin typeface="Arial"/>
                <a:cs typeface="Arial"/>
              </a:rPr>
              <a:t>o  actualización.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Arial"/>
              <a:cs typeface="Arial"/>
            </a:endParaRPr>
          </a:p>
          <a:p>
            <a:pPr marL="26670" marR="508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Cuando el </a:t>
            </a:r>
            <a:r>
              <a:rPr sz="2000" b="1" spc="-5" dirty="0">
                <a:latin typeface="Arial"/>
                <a:cs typeface="Arial"/>
              </a:rPr>
              <a:t>software </a:t>
            </a:r>
            <a:r>
              <a:rPr sz="2000" b="1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despliega </a:t>
            </a:r>
            <a:r>
              <a:rPr sz="2000" b="1" dirty="0">
                <a:latin typeface="Arial"/>
                <a:cs typeface="Arial"/>
              </a:rPr>
              <a:t>en el entorno </a:t>
            </a:r>
            <a:r>
              <a:rPr sz="2000" b="1" spc="-10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producción los usuarios pueden  tener </a:t>
            </a:r>
            <a:r>
              <a:rPr sz="2000" b="1" spc="-5" dirty="0">
                <a:latin typeface="Arial"/>
                <a:cs typeface="Arial"/>
              </a:rPr>
              <a:t>diferentes experiencias </a:t>
            </a:r>
            <a:r>
              <a:rPr sz="2000" b="1" dirty="0">
                <a:latin typeface="Arial"/>
                <a:cs typeface="Arial"/>
              </a:rPr>
              <a:t>o pueden descubrir problemas </a:t>
            </a:r>
            <a:r>
              <a:rPr sz="2000" b="1" spc="-5" dirty="0">
                <a:latin typeface="Arial"/>
                <a:cs typeface="Arial"/>
              </a:rPr>
              <a:t>que </a:t>
            </a:r>
            <a:r>
              <a:rPr sz="2000" b="1" dirty="0">
                <a:latin typeface="Arial"/>
                <a:cs typeface="Arial"/>
              </a:rPr>
              <a:t>no se descubrieron  durante el proceso </a:t>
            </a:r>
            <a:r>
              <a:rPr sz="2000" b="1" spc="-5" dirty="0">
                <a:latin typeface="Arial"/>
                <a:cs typeface="Arial"/>
              </a:rPr>
              <a:t>de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prueba.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131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Eta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9696" y="1661287"/>
            <a:ext cx="10015220" cy="3558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Retroalimentar</a:t>
            </a:r>
            <a:endParaRPr sz="2000">
              <a:latin typeface="Arial"/>
              <a:cs typeface="Arial"/>
            </a:endParaRPr>
          </a:p>
          <a:p>
            <a:pPr marL="40005" marR="32384">
              <a:lnSpc>
                <a:spcPct val="100000"/>
              </a:lnSpc>
              <a:spcBef>
                <a:spcPts val="1695"/>
              </a:spcBef>
            </a:pPr>
            <a:r>
              <a:rPr sz="2000" dirty="0">
                <a:latin typeface="Arial"/>
                <a:cs typeface="Arial"/>
              </a:rPr>
              <a:t>Esto </a:t>
            </a:r>
            <a:r>
              <a:rPr sz="2000" spc="-5" dirty="0">
                <a:latin typeface="Arial"/>
                <a:cs typeface="Arial"/>
              </a:rPr>
              <a:t>puede darse por diferentes razones, </a:t>
            </a:r>
            <a:r>
              <a:rPr sz="2000" b="1" dirty="0">
                <a:latin typeface="Arial"/>
                <a:cs typeface="Arial"/>
              </a:rPr>
              <a:t>por </a:t>
            </a:r>
            <a:r>
              <a:rPr sz="2000" b="1" spc="-5" dirty="0">
                <a:latin typeface="Arial"/>
                <a:cs typeface="Arial"/>
              </a:rPr>
              <a:t>ejemplo, </a:t>
            </a:r>
            <a:r>
              <a:rPr sz="2000" b="1" dirty="0">
                <a:latin typeface="Arial"/>
                <a:cs typeface="Arial"/>
              </a:rPr>
              <a:t>en el </a:t>
            </a:r>
            <a:r>
              <a:rPr sz="2000" b="1" spc="-5" dirty="0">
                <a:latin typeface="Arial"/>
                <a:cs typeface="Arial"/>
              </a:rPr>
              <a:t>uso </a:t>
            </a:r>
            <a:r>
              <a:rPr sz="2000" b="1" dirty="0">
                <a:latin typeface="Arial"/>
                <a:cs typeface="Arial"/>
              </a:rPr>
              <a:t>del </a:t>
            </a:r>
            <a:r>
              <a:rPr sz="2000" b="1" spc="-5" dirty="0">
                <a:latin typeface="Arial"/>
                <a:cs typeface="Arial"/>
              </a:rPr>
              <a:t>software </a:t>
            </a:r>
            <a:r>
              <a:rPr sz="2000" b="1" dirty="0">
                <a:latin typeface="Arial"/>
                <a:cs typeface="Arial"/>
              </a:rPr>
              <a:t>o </a:t>
            </a:r>
            <a:r>
              <a:rPr sz="2000" b="1" spc="-5" dirty="0">
                <a:latin typeface="Arial"/>
                <a:cs typeface="Arial"/>
              </a:rPr>
              <a:t>por  </a:t>
            </a:r>
            <a:r>
              <a:rPr sz="2000" b="1" dirty="0">
                <a:latin typeface="Arial"/>
                <a:cs typeface="Arial"/>
              </a:rPr>
              <a:t>conflictos con otras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aplicaciones.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lanzamiento oscuro(dark launching) puede ser útil en tales</a:t>
            </a:r>
            <a:r>
              <a:rPr sz="2000" b="1" spc="-1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casos.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780"/>
              </a:spcBef>
            </a:pPr>
            <a:r>
              <a:rPr sz="2000" spc="-5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lanzamiento oscuro es </a:t>
            </a:r>
            <a:r>
              <a:rPr sz="2000" b="1" spc="-5" dirty="0">
                <a:latin typeface="Arial"/>
                <a:cs typeface="Arial"/>
              </a:rPr>
              <a:t>la práctica </a:t>
            </a:r>
            <a:r>
              <a:rPr sz="2000" b="1" dirty="0">
                <a:latin typeface="Arial"/>
                <a:cs typeface="Arial"/>
              </a:rPr>
              <a:t>de desplegar </a:t>
            </a:r>
            <a:r>
              <a:rPr sz="2000" b="1" spc="-5" dirty="0">
                <a:latin typeface="Arial"/>
                <a:cs typeface="Arial"/>
              </a:rPr>
              <a:t>la primera versión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un  servicio </a:t>
            </a:r>
            <a:r>
              <a:rPr sz="2000" b="1" dirty="0">
                <a:latin typeface="Arial"/>
                <a:cs typeface="Arial"/>
              </a:rPr>
              <a:t>en su entorno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producción antes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su lanzamiento </a:t>
            </a:r>
            <a:r>
              <a:rPr sz="2000" b="1" spc="-5" dirty="0">
                <a:latin typeface="Arial"/>
                <a:cs typeface="Arial"/>
              </a:rPr>
              <a:t>público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modo  </a:t>
            </a:r>
            <a:r>
              <a:rPr sz="2000" dirty="0">
                <a:latin typeface="Arial"/>
                <a:cs typeface="Arial"/>
              </a:rPr>
              <a:t>que se </a:t>
            </a:r>
            <a:r>
              <a:rPr sz="2000" b="1" spc="-5" dirty="0">
                <a:latin typeface="Arial"/>
                <a:cs typeface="Arial"/>
              </a:rPr>
              <a:t>pueda monitorear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rendimiento </a:t>
            </a:r>
            <a:r>
              <a:rPr sz="2000" b="1" dirty="0">
                <a:latin typeface="Arial"/>
                <a:cs typeface="Arial"/>
              </a:rPr>
              <a:t>y el impacto </a:t>
            </a:r>
            <a:r>
              <a:rPr sz="2000" b="1" spc="-5" dirty="0">
                <a:latin typeface="Arial"/>
                <a:cs typeface="Arial"/>
              </a:rPr>
              <a:t>del lanzamiento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5" dirty="0">
                <a:latin typeface="Arial"/>
                <a:cs typeface="Arial"/>
              </a:rPr>
              <a:t>se </a:t>
            </a:r>
            <a:r>
              <a:rPr sz="2000" b="1" dirty="0">
                <a:latin typeface="Arial"/>
                <a:cs typeface="Arial"/>
              </a:rPr>
              <a:t>puedan  </a:t>
            </a:r>
            <a:r>
              <a:rPr sz="2000" b="1" spc="-5" dirty="0">
                <a:latin typeface="Arial"/>
                <a:cs typeface="Arial"/>
              </a:rPr>
              <a:t>identificar cualquier error </a:t>
            </a:r>
            <a:r>
              <a:rPr sz="2000" b="1" dirty="0">
                <a:latin typeface="Arial"/>
                <a:cs typeface="Arial"/>
              </a:rPr>
              <a:t>o </a:t>
            </a:r>
            <a:r>
              <a:rPr sz="2000" b="1" spc="-5" dirty="0">
                <a:latin typeface="Arial"/>
                <a:cs typeface="Arial"/>
              </a:rPr>
              <a:t>problema antes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que </a:t>
            </a:r>
            <a:r>
              <a:rPr sz="2000" b="1" dirty="0">
                <a:latin typeface="Arial"/>
                <a:cs typeface="Arial"/>
              </a:rPr>
              <a:t>su </a:t>
            </a:r>
            <a:r>
              <a:rPr sz="2000" b="1" spc="-5" dirty="0">
                <a:latin typeface="Arial"/>
                <a:cs typeface="Arial"/>
              </a:rPr>
              <a:t>funcionalidad esté  </a:t>
            </a:r>
            <a:r>
              <a:rPr sz="2000" b="1" dirty="0">
                <a:latin typeface="Arial"/>
                <a:cs typeface="Arial"/>
              </a:rPr>
              <a:t>disponible para todos los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usuarios.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160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Herramientas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6951" y="1583512"/>
            <a:ext cx="10537190" cy="3959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En </a:t>
            </a:r>
            <a:r>
              <a:rPr sz="2000" b="1" dirty="0">
                <a:latin typeface="Arial"/>
                <a:cs typeface="Arial"/>
              </a:rPr>
              <a:t>cada fase del proceso </a:t>
            </a: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se pueden usar diferentes herramientas para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realizar  tareas</a:t>
            </a:r>
            <a:r>
              <a:rPr sz="2000" dirty="0">
                <a:latin typeface="Arial"/>
                <a:cs typeface="Arial"/>
              </a:rPr>
              <a:t>. Estas herramientas pueden ser de </a:t>
            </a:r>
            <a:r>
              <a:rPr sz="2000" b="1" dirty="0">
                <a:latin typeface="Arial"/>
                <a:cs typeface="Arial"/>
              </a:rPr>
              <a:t>código abierto aportadas por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comunidad,  software propietario o desarrolladas a la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medida.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"/>
              <a:cs typeface="Arial"/>
            </a:endParaRPr>
          </a:p>
          <a:p>
            <a:pPr marL="34925" marR="100520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La siguiente es una descripción general de </a:t>
            </a:r>
            <a:r>
              <a:rPr sz="2000" b="1" spc="-5" dirty="0">
                <a:latin typeface="Arial"/>
                <a:cs typeface="Arial"/>
              </a:rPr>
              <a:t>alto nivel </a:t>
            </a:r>
            <a:r>
              <a:rPr sz="2000" b="1" dirty="0">
                <a:latin typeface="Arial"/>
                <a:cs typeface="Arial"/>
              </a:rPr>
              <a:t>de los diferentes tipos</a:t>
            </a:r>
            <a:r>
              <a:rPr sz="2000" b="1" spc="-1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herramientas que se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utilizan: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Arial"/>
              <a:cs typeface="Arial"/>
            </a:endParaRPr>
          </a:p>
          <a:p>
            <a:pPr marL="272415" marR="6731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En la </a:t>
            </a:r>
            <a:r>
              <a:rPr sz="2000" b="1" dirty="0">
                <a:latin typeface="Arial"/>
                <a:cs typeface="Arial"/>
              </a:rPr>
              <a:t>fase del plan se requieren herramientas para diseñar </a:t>
            </a:r>
            <a:r>
              <a:rPr sz="2000" dirty="0">
                <a:latin typeface="Arial"/>
                <a:cs typeface="Arial"/>
              </a:rPr>
              <a:t>la aplicación y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realizar  cambios en los diseños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existentes.</a:t>
            </a:r>
            <a:endParaRPr sz="2000">
              <a:latin typeface="Arial"/>
              <a:cs typeface="Arial"/>
            </a:endParaRPr>
          </a:p>
          <a:p>
            <a:pPr marL="272415" marR="780415">
              <a:lnSpc>
                <a:spcPct val="100000"/>
              </a:lnSpc>
              <a:spcBef>
                <a:spcPts val="1540"/>
              </a:spcBef>
            </a:pPr>
            <a:r>
              <a:rPr sz="2000" dirty="0">
                <a:latin typeface="Arial"/>
                <a:cs typeface="Arial"/>
              </a:rPr>
              <a:t>La fase de </a:t>
            </a:r>
            <a:r>
              <a:rPr sz="2000" b="1" dirty="0">
                <a:latin typeface="Arial"/>
                <a:cs typeface="Arial"/>
              </a:rPr>
              <a:t>construcción requiere herramientas para el desarrollo del código o  software, gestión de código fuente, repositorio de código fuente, depuración</a:t>
            </a:r>
            <a:r>
              <a:rPr sz="2000" b="1" spc="-2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  integración de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código.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160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Herramientas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5914" y="1655191"/>
            <a:ext cx="10083165" cy="4373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4511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fase de </a:t>
            </a:r>
            <a:r>
              <a:rPr sz="2000" b="1" spc="-5" dirty="0">
                <a:latin typeface="Arial"/>
                <a:cs typeface="Arial"/>
              </a:rPr>
              <a:t>verificación </a:t>
            </a:r>
            <a:r>
              <a:rPr sz="2000" b="1" dirty="0">
                <a:latin typeface="Arial"/>
                <a:cs typeface="Arial"/>
              </a:rPr>
              <a:t>y prueba requiere herramientas para pruebas,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depuración,  análisis de riesgos y seguridad del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código.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fase de empaquetado requiere herramientas para generar paquetes de</a:t>
            </a:r>
            <a:r>
              <a:rPr sz="2000" b="1" spc="-20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las</a:t>
            </a:r>
            <a:endParaRPr sz="20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aplicaciones y también un repositorio de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artefactos.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fase de lanzamiento requiere herramientas para la gestión de cambios</a:t>
            </a:r>
            <a:r>
              <a:rPr sz="2000" b="1" spc="-25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lanzamientos, aprobación de lanzamientos y automatización de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lanzamientos.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2794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fase de configuración requiere herramientas para la configuración y  administración de </a:t>
            </a:r>
            <a:r>
              <a:rPr sz="2000" b="1" spc="-5" dirty="0">
                <a:latin typeface="Arial"/>
                <a:cs typeface="Arial"/>
              </a:rPr>
              <a:t>infraestructura, </a:t>
            </a:r>
            <a:r>
              <a:rPr sz="2000" b="1" dirty="0">
                <a:latin typeface="Arial"/>
                <a:cs typeface="Arial"/>
              </a:rPr>
              <a:t>software y </a:t>
            </a:r>
            <a:r>
              <a:rPr sz="2000" b="1" spc="-5" dirty="0">
                <a:latin typeface="Arial"/>
                <a:cs typeface="Arial"/>
              </a:rPr>
              <a:t>servicios. </a:t>
            </a:r>
            <a:r>
              <a:rPr sz="2000" b="1" dirty="0">
                <a:latin typeface="Arial"/>
                <a:cs typeface="Arial"/>
              </a:rPr>
              <a:t>Las herramientas IaC  también se pueden usar para automatizar </a:t>
            </a:r>
            <a:r>
              <a:rPr sz="2000" b="1" spc="-5" dirty="0">
                <a:latin typeface="Arial"/>
                <a:cs typeface="Arial"/>
              </a:rPr>
              <a:t>varios </a:t>
            </a:r>
            <a:r>
              <a:rPr sz="2000" b="1" dirty="0">
                <a:latin typeface="Arial"/>
                <a:cs typeface="Arial"/>
              </a:rPr>
              <a:t>aspectos de </a:t>
            </a:r>
            <a:r>
              <a:rPr sz="2000" b="1" spc="-5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configuraciones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  cambios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requeridos.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160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Herramientas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1439" y="1630426"/>
            <a:ext cx="10222865" cy="2216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fase de monitoreo requiere herramientas para recopilar métricas específicas</a:t>
            </a:r>
            <a:r>
              <a:rPr sz="2000" b="1" spc="-2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para  monitorear y medir el rendimiento de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aplicación desarrollada y la experiencia del  usuario.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"/>
              <a:cs typeface="Arial"/>
            </a:endParaRPr>
          </a:p>
          <a:p>
            <a:pPr marL="12700" marR="7874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fase de retroalimentación requiere herramientas para recopilar datos de uso y</a:t>
            </a:r>
            <a:r>
              <a:rPr sz="2000" b="1" spc="-2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los cambios requeridos o </a:t>
            </a:r>
            <a:r>
              <a:rPr sz="2000" b="1" spc="-5" dirty="0">
                <a:latin typeface="Arial"/>
                <a:cs typeface="Arial"/>
              </a:rPr>
              <a:t>nuevas </a:t>
            </a:r>
            <a:r>
              <a:rPr sz="2000" b="1" dirty="0">
                <a:latin typeface="Arial"/>
                <a:cs typeface="Arial"/>
              </a:rPr>
              <a:t>características que se alimentan en la fase de  planeación.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Entendiendo</a:t>
            </a:r>
            <a:r>
              <a:rPr spc="-90" dirty="0"/>
              <a:t> </a:t>
            </a:r>
            <a:r>
              <a:rPr spc="-10" dirty="0"/>
              <a:t>DevOps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437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Herramientas -</a:t>
            </a:r>
            <a:r>
              <a:rPr sz="2800" spc="5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Referencias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962777" y="1907794"/>
            <a:ext cx="2452370" cy="2438400"/>
            <a:chOff x="5962777" y="1907794"/>
            <a:chExt cx="2452370" cy="2438400"/>
          </a:xfrm>
        </p:grpSpPr>
        <p:sp>
          <p:nvSpPr>
            <p:cNvPr id="12" name="object 12"/>
            <p:cNvSpPr/>
            <p:nvPr/>
          </p:nvSpPr>
          <p:spPr>
            <a:xfrm>
              <a:off x="5962777" y="1907794"/>
              <a:ext cx="2452370" cy="1676400"/>
            </a:xfrm>
            <a:custGeom>
              <a:avLst/>
              <a:gdLst/>
              <a:ahLst/>
              <a:cxnLst/>
              <a:rect l="l" t="t" r="r" b="b"/>
              <a:pathLst>
                <a:path w="2452370" h="1676400">
                  <a:moveTo>
                    <a:pt x="2452116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2452116" y="1676400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CCDF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62777" y="3584194"/>
              <a:ext cx="2452370" cy="762000"/>
            </a:xfrm>
            <a:custGeom>
              <a:avLst/>
              <a:gdLst/>
              <a:ahLst/>
              <a:cxnLst/>
              <a:rect l="l" t="t" r="r" b="b"/>
              <a:pathLst>
                <a:path w="2452370" h="762000">
                  <a:moveTo>
                    <a:pt x="2452116" y="0"/>
                  </a:moveTo>
                  <a:lnTo>
                    <a:pt x="0" y="0"/>
                  </a:lnTo>
                  <a:lnTo>
                    <a:pt x="0" y="761999"/>
                  </a:lnTo>
                  <a:lnTo>
                    <a:pt x="2452116" y="761999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E7E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956427" y="1901444"/>
          <a:ext cx="4904740" cy="3530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2370"/>
                <a:gridCol w="2452370"/>
              </a:tblGrid>
              <a:tr h="1676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D9200"/>
                          </a:solidFill>
                          <a:latin typeface="Arial"/>
                          <a:cs typeface="Arial"/>
                        </a:rPr>
                        <a:t>Lanzar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 indent="-82550">
                        <a:lnSpc>
                          <a:spcPts val="1175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Azure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DevOps (CI,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CD)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5" dirty="0">
                          <a:latin typeface="Arial"/>
                          <a:cs typeface="Arial"/>
                        </a:rPr>
                        <a:t>AWS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DevOps (CI,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CD)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Jenkins (CI,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CD)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Puppet (CI,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CD)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Chef (CI,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CD)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GiLab (CI,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CD)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TeamCity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(CI)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Travis CI (CI)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Circle CI (CI,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CD)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CodeShip (CI,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CD)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ts val="1125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CloudBees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(CI,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CD)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FF1"/>
                    </a:solidFill>
                  </a:tcPr>
                </a:tc>
              </a:tr>
              <a:tr h="761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FD9200"/>
                          </a:solidFill>
                          <a:latin typeface="Arial"/>
                          <a:cs typeface="Arial"/>
                        </a:rPr>
                        <a:t>Configurar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 indent="-82550">
                        <a:lnSpc>
                          <a:spcPts val="1175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Helm(IaC)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Terraform(IaC)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Vagrant(IaC)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Ansible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(IaC)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ts val="112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Sentinel (PaC)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FD9200"/>
                          </a:solidFill>
                          <a:latin typeface="Arial"/>
                          <a:cs typeface="Arial"/>
                        </a:rPr>
                        <a:t>Monitorear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FF1"/>
                    </a:solidFill>
                  </a:tcPr>
                </a:tc>
                <a:tc>
                  <a:txBody>
                    <a:bodyPr/>
                    <a:lstStyle/>
                    <a:p>
                      <a:pPr marL="83185" indent="-82550">
                        <a:lnSpc>
                          <a:spcPts val="118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Prometheus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Elastic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Observability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AzureMonitor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AmazonCloudWatch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FF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b="1" spc="-5" dirty="0">
                          <a:solidFill>
                            <a:srgbClr val="FD9200"/>
                          </a:solidFill>
                          <a:latin typeface="Arial"/>
                          <a:cs typeface="Arial"/>
                        </a:rPr>
                        <a:t>Retroalimentar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  <a:tc>
                  <a:txBody>
                    <a:bodyPr/>
                    <a:lstStyle/>
                    <a:p>
                      <a:pPr marL="83185" indent="-82550">
                        <a:lnSpc>
                          <a:spcPts val="118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Formularios a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medida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3185" indent="-82550">
                        <a:lnSpc>
                          <a:spcPct val="100000"/>
                        </a:lnSpc>
                        <a:buChar char="•"/>
                        <a:tabLst>
                          <a:tab pos="83185" algn="l"/>
                        </a:tabLst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Estadísticas de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Uso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FF8"/>
                    </a:solidFill>
                  </a:tcPr>
                </a:tc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488454" y="1901444"/>
            <a:ext cx="4930140" cy="3237230"/>
            <a:chOff x="488454" y="1901444"/>
            <a:chExt cx="4930140" cy="3237230"/>
          </a:xfrm>
        </p:grpSpPr>
        <p:sp>
          <p:nvSpPr>
            <p:cNvPr id="16" name="object 16"/>
            <p:cNvSpPr/>
            <p:nvPr/>
          </p:nvSpPr>
          <p:spPr>
            <a:xfrm>
              <a:off x="501154" y="2529458"/>
              <a:ext cx="4904740" cy="1067435"/>
            </a:xfrm>
            <a:custGeom>
              <a:avLst/>
              <a:gdLst/>
              <a:ahLst/>
              <a:cxnLst/>
              <a:rect l="l" t="t" r="r" b="b"/>
              <a:pathLst>
                <a:path w="4904740" h="1067435">
                  <a:moveTo>
                    <a:pt x="4904219" y="0"/>
                  </a:moveTo>
                  <a:lnTo>
                    <a:pt x="2452116" y="0"/>
                  </a:lnTo>
                  <a:lnTo>
                    <a:pt x="0" y="0"/>
                  </a:lnTo>
                  <a:lnTo>
                    <a:pt x="0" y="1066812"/>
                  </a:lnTo>
                  <a:lnTo>
                    <a:pt x="2452103" y="1066812"/>
                  </a:lnTo>
                  <a:lnTo>
                    <a:pt x="4904219" y="1066812"/>
                  </a:lnTo>
                  <a:lnTo>
                    <a:pt x="4904219" y="0"/>
                  </a:lnTo>
                  <a:close/>
                </a:path>
              </a:pathLst>
            </a:custGeom>
            <a:solidFill>
              <a:srgbClr val="E7E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53257" y="3596144"/>
              <a:ext cx="2452370" cy="615315"/>
            </a:xfrm>
            <a:custGeom>
              <a:avLst/>
              <a:gdLst/>
              <a:ahLst/>
              <a:cxnLst/>
              <a:rect l="l" t="t" r="r" b="b"/>
              <a:pathLst>
                <a:path w="2452370" h="615314">
                  <a:moveTo>
                    <a:pt x="2452116" y="0"/>
                  </a:moveTo>
                  <a:lnTo>
                    <a:pt x="0" y="0"/>
                  </a:lnTo>
                  <a:lnTo>
                    <a:pt x="0" y="615302"/>
                  </a:lnTo>
                  <a:lnTo>
                    <a:pt x="2452116" y="615302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CCDF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53257" y="4211447"/>
              <a:ext cx="2452370" cy="914400"/>
            </a:xfrm>
            <a:custGeom>
              <a:avLst/>
              <a:gdLst/>
              <a:ahLst/>
              <a:cxnLst/>
              <a:rect l="l" t="t" r="r" b="b"/>
              <a:pathLst>
                <a:path w="2452370" h="914400">
                  <a:moveTo>
                    <a:pt x="2452116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452116" y="914400"/>
                  </a:lnTo>
                  <a:lnTo>
                    <a:pt x="2452116" y="0"/>
                  </a:lnTo>
                  <a:close/>
                </a:path>
              </a:pathLst>
            </a:custGeom>
            <a:solidFill>
              <a:srgbClr val="E7E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4804" y="1907794"/>
              <a:ext cx="4917440" cy="3224530"/>
            </a:xfrm>
            <a:custGeom>
              <a:avLst/>
              <a:gdLst/>
              <a:ahLst/>
              <a:cxnLst/>
              <a:rect l="l" t="t" r="r" b="b"/>
              <a:pathLst>
                <a:path w="4917440" h="3224529">
                  <a:moveTo>
                    <a:pt x="2458453" y="0"/>
                  </a:moveTo>
                  <a:lnTo>
                    <a:pt x="2458453" y="3224403"/>
                  </a:lnTo>
                </a:path>
                <a:path w="4917440" h="3224529">
                  <a:moveTo>
                    <a:pt x="0" y="621664"/>
                  </a:moveTo>
                  <a:lnTo>
                    <a:pt x="4917046" y="621664"/>
                  </a:lnTo>
                </a:path>
                <a:path w="4917440" h="3224529">
                  <a:moveTo>
                    <a:pt x="0" y="1688464"/>
                  </a:moveTo>
                  <a:lnTo>
                    <a:pt x="4917046" y="1688464"/>
                  </a:lnTo>
                </a:path>
                <a:path w="4917440" h="3224529">
                  <a:moveTo>
                    <a:pt x="0" y="2303653"/>
                  </a:moveTo>
                  <a:lnTo>
                    <a:pt x="4917046" y="2303653"/>
                  </a:lnTo>
                </a:path>
                <a:path w="4917440" h="3224529">
                  <a:moveTo>
                    <a:pt x="6350" y="0"/>
                  </a:moveTo>
                  <a:lnTo>
                    <a:pt x="6350" y="3224403"/>
                  </a:lnTo>
                </a:path>
                <a:path w="4917440" h="3224529">
                  <a:moveTo>
                    <a:pt x="4910696" y="0"/>
                  </a:moveTo>
                  <a:lnTo>
                    <a:pt x="4910696" y="3224403"/>
                  </a:lnTo>
                </a:path>
                <a:path w="4917440" h="3224529">
                  <a:moveTo>
                    <a:pt x="0" y="6350"/>
                  </a:moveTo>
                  <a:lnTo>
                    <a:pt x="4917046" y="6350"/>
                  </a:lnTo>
                </a:path>
                <a:path w="4917440" h="3224529">
                  <a:moveTo>
                    <a:pt x="0" y="3218053"/>
                  </a:moveTo>
                  <a:lnTo>
                    <a:pt x="4917046" y="321805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1154" y="1914144"/>
            <a:ext cx="2452370" cy="615315"/>
          </a:xfrm>
          <a:prstGeom prst="rect">
            <a:avLst/>
          </a:prstGeom>
          <a:solidFill>
            <a:srgbClr val="CCDFF1"/>
          </a:solidFill>
          <a:ln w="12700">
            <a:solidFill>
              <a:srgbClr val="FFFFF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sz="1200" b="1" dirty="0">
                <a:solidFill>
                  <a:srgbClr val="FD9200"/>
                </a:solidFill>
                <a:latin typeface="Arial"/>
                <a:cs typeface="Arial"/>
              </a:rPr>
              <a:t>Planear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53257" y="1914144"/>
            <a:ext cx="2452370" cy="615315"/>
          </a:xfrm>
          <a:prstGeom prst="rect">
            <a:avLst/>
          </a:prstGeom>
          <a:solidFill>
            <a:srgbClr val="CCDFF1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2550" indent="-83185">
              <a:lnSpc>
                <a:spcPts val="1175"/>
              </a:lnSpc>
              <a:buChar char="•"/>
              <a:tabLst>
                <a:tab pos="83185" algn="l"/>
              </a:tabLst>
            </a:pPr>
            <a:r>
              <a:rPr sz="1000" spc="-10" dirty="0">
                <a:latin typeface="Arial"/>
                <a:cs typeface="Arial"/>
              </a:rPr>
              <a:t>Azure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DevOps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TuLeap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Enterprise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Architect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27683" y="2863341"/>
            <a:ext cx="412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D9200"/>
                </a:solidFill>
                <a:latin typeface="Arial"/>
                <a:cs typeface="Arial"/>
              </a:rPr>
              <a:t>Cre</a:t>
            </a:r>
            <a:r>
              <a:rPr sz="1200" b="1" dirty="0">
                <a:solidFill>
                  <a:srgbClr val="FD9200"/>
                </a:solidFill>
                <a:latin typeface="Arial"/>
                <a:cs typeface="Arial"/>
              </a:rPr>
              <a:t>a</a:t>
            </a:r>
            <a:r>
              <a:rPr sz="1200" b="1" spc="-5" dirty="0">
                <a:solidFill>
                  <a:srgbClr val="FD9200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53257" y="2529458"/>
            <a:ext cx="2452370" cy="106680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2550" indent="-83185">
              <a:lnSpc>
                <a:spcPts val="1175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IntelliJ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IDEA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Visual Studio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Netbeans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Eclipse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Git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Subversion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Github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154" y="3596259"/>
            <a:ext cx="2452370" cy="615315"/>
          </a:xfrm>
          <a:prstGeom prst="rect">
            <a:avLst/>
          </a:prstGeom>
          <a:solidFill>
            <a:srgbClr val="CCDFF1"/>
          </a:solidFill>
          <a:ln w="12700">
            <a:solidFill>
              <a:srgbClr val="FFFFF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sz="1200" b="1" dirty="0">
                <a:solidFill>
                  <a:srgbClr val="FD9200"/>
                </a:solidFill>
                <a:latin typeface="Arial"/>
                <a:cs typeface="Arial"/>
              </a:rPr>
              <a:t>Verificar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53257" y="3596259"/>
            <a:ext cx="2452370" cy="615315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2550" indent="-83185">
              <a:lnSpc>
                <a:spcPts val="1175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XUnit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JUnit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SmartBear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SonarQube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154" y="4211446"/>
            <a:ext cx="2452370" cy="914400"/>
          </a:xfrm>
          <a:prstGeom prst="rect">
            <a:avLst/>
          </a:prstGeom>
          <a:solidFill>
            <a:srgbClr val="E7EFF8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783590">
              <a:lnSpc>
                <a:spcPct val="100000"/>
              </a:lnSpc>
            </a:pPr>
            <a:r>
              <a:rPr sz="1200" b="1" dirty="0">
                <a:solidFill>
                  <a:srgbClr val="FD9200"/>
                </a:solidFill>
                <a:latin typeface="Arial"/>
                <a:cs typeface="Arial"/>
              </a:rPr>
              <a:t>Empaquetar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53257" y="4211446"/>
            <a:ext cx="2452370" cy="914400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2550" indent="-83185">
              <a:lnSpc>
                <a:spcPts val="118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Nuget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10" dirty="0">
                <a:latin typeface="Arial"/>
                <a:cs typeface="Arial"/>
              </a:rPr>
              <a:t>Maven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Gradle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dirty="0">
                <a:latin typeface="Arial"/>
                <a:cs typeface="Arial"/>
              </a:rPr>
              <a:t>Docker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dirty="0">
                <a:latin typeface="Arial"/>
                <a:cs typeface="Arial"/>
              </a:rPr>
              <a:t>Docker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Compose</a:t>
            </a:r>
            <a:endParaRPr sz="1000">
              <a:latin typeface="Arial"/>
              <a:cs typeface="Arial"/>
            </a:endParaRPr>
          </a:p>
          <a:p>
            <a:pPr marL="82550" indent="-83185">
              <a:lnSpc>
                <a:spcPct val="100000"/>
              </a:lnSpc>
              <a:buChar char="•"/>
              <a:tabLst>
                <a:tab pos="83185" algn="l"/>
              </a:tabLst>
            </a:pPr>
            <a:r>
              <a:rPr sz="1000" spc="-5" dirty="0">
                <a:latin typeface="Arial"/>
                <a:cs typeface="Arial"/>
              </a:rPr>
              <a:t>Dockerhub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139691" y="3228339"/>
            <a:ext cx="2160905" cy="1280160"/>
            <a:chOff x="4139691" y="3228339"/>
            <a:chExt cx="2160905" cy="1280160"/>
          </a:xfrm>
        </p:grpSpPr>
        <p:sp>
          <p:nvSpPr>
            <p:cNvPr id="29" name="object 29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91582" y="3228339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48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Medición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1744" y="1528952"/>
            <a:ext cx="10527665" cy="4751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" marR="10477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Aunque </a:t>
            </a: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puede aparecer como una simple integración de dos equipos,  implementar y obtener resultados de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roles y responsabilidades, herramientas y  procesos de </a:t>
            </a: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recientemente establecidos no es una tarea </a:t>
            </a:r>
            <a:r>
              <a:rPr sz="2000" b="1" spc="-5" dirty="0">
                <a:latin typeface="Arial"/>
                <a:cs typeface="Arial"/>
              </a:rPr>
              <a:t>fácil,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principalmente  por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cambios culturales dentro del negocio u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organización.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33655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 </a:t>
            </a:r>
            <a:r>
              <a:rPr sz="2000" b="1" dirty="0">
                <a:latin typeface="Arial"/>
                <a:cs typeface="Arial"/>
              </a:rPr>
              <a:t>muchas empresas u organizaciones les resulta difícil definir adecuadamente </a:t>
            </a:r>
            <a:r>
              <a:rPr sz="2000" dirty="0">
                <a:latin typeface="Arial"/>
                <a:cs typeface="Arial"/>
              </a:rPr>
              <a:t>los  objetivos empresariales, los procesos y las areas organizativas </a:t>
            </a:r>
            <a:r>
              <a:rPr sz="2000" b="1" dirty="0">
                <a:latin typeface="Arial"/>
                <a:cs typeface="Arial"/>
              </a:rPr>
              <a:t>para </a:t>
            </a:r>
            <a:r>
              <a:rPr sz="2000" b="1" spc="-5" dirty="0">
                <a:latin typeface="Arial"/>
                <a:cs typeface="Arial"/>
              </a:rPr>
              <a:t>motivar </a:t>
            </a:r>
            <a:r>
              <a:rPr sz="2000" b="1" dirty="0">
                <a:latin typeface="Arial"/>
                <a:cs typeface="Arial"/>
              </a:rPr>
              <a:t>y potenciar</a:t>
            </a:r>
            <a:r>
              <a:rPr sz="2000" b="1" spc="-1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manera adecuada y </a:t>
            </a:r>
            <a:r>
              <a:rPr sz="2000" b="1" spc="-5" dirty="0">
                <a:latin typeface="Arial"/>
                <a:cs typeface="Arial"/>
              </a:rPr>
              <a:t>efectiva </a:t>
            </a:r>
            <a:r>
              <a:rPr sz="2000" b="1" dirty="0">
                <a:latin typeface="Arial"/>
                <a:cs typeface="Arial"/>
              </a:rPr>
              <a:t>la colaboración entre múltiples equipos dentro de su  organización.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 marL="12700" marR="2984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Con </a:t>
            </a: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dirty="0">
                <a:latin typeface="Arial"/>
                <a:cs typeface="Arial"/>
              </a:rPr>
              <a:t>específicamente puede ser difícil integrar el equipo de desarrollo con</a:t>
            </a:r>
            <a:r>
              <a:rPr sz="2000" b="1" spc="-1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el  equipo de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operaciones.</a:t>
            </a:r>
            <a:endParaRPr sz="2000">
              <a:latin typeface="Arial"/>
              <a:cs typeface="Arial"/>
            </a:endParaRPr>
          </a:p>
          <a:p>
            <a:pPr marL="12700" marR="610870">
              <a:lnSpc>
                <a:spcPct val="100000"/>
              </a:lnSpc>
              <a:spcBef>
                <a:spcPts val="1945"/>
              </a:spcBef>
            </a:pPr>
            <a:r>
              <a:rPr sz="2000" dirty="0">
                <a:latin typeface="Arial"/>
                <a:cs typeface="Arial"/>
              </a:rPr>
              <a:t>Esto </a:t>
            </a:r>
            <a:r>
              <a:rPr sz="2000" b="1" dirty="0">
                <a:latin typeface="Arial"/>
                <a:cs typeface="Arial"/>
              </a:rPr>
              <a:t>generalmente se debe a </a:t>
            </a:r>
            <a:r>
              <a:rPr sz="2000" b="1" spc="-5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areas aisladas y a las herramientas utilizadas</a:t>
            </a:r>
            <a:r>
              <a:rPr sz="2000" b="1" spc="-2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por  los equipos de desarrollo y operaciones </a:t>
            </a:r>
            <a:r>
              <a:rPr sz="2000" dirty="0">
                <a:latin typeface="Arial"/>
                <a:cs typeface="Arial"/>
              </a:rPr>
              <a:t>o por la </a:t>
            </a:r>
            <a:r>
              <a:rPr sz="2000" b="1" dirty="0">
                <a:latin typeface="Arial"/>
                <a:cs typeface="Arial"/>
              </a:rPr>
              <a:t>estructura heredada de </a:t>
            </a:r>
            <a:r>
              <a:rPr sz="2000" b="1" spc="-5" dirty="0">
                <a:latin typeface="Arial"/>
                <a:cs typeface="Arial"/>
              </a:rPr>
              <a:t>la  </a:t>
            </a:r>
            <a:r>
              <a:rPr sz="2000" b="1" dirty="0">
                <a:latin typeface="Arial"/>
                <a:cs typeface="Arial"/>
              </a:rPr>
              <a:t>organización.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48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Medición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7852" y="1531365"/>
            <a:ext cx="10375900" cy="4431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Es </a:t>
            </a:r>
            <a:r>
              <a:rPr sz="2000" b="1" dirty="0">
                <a:latin typeface="Arial"/>
                <a:cs typeface="Arial"/>
              </a:rPr>
              <a:t>fundamental para cada organización que </a:t>
            </a:r>
            <a:r>
              <a:rPr sz="2000" b="1" spc="-5" dirty="0">
                <a:latin typeface="Arial"/>
                <a:cs typeface="Arial"/>
              </a:rPr>
              <a:t>implementa DevOps </a:t>
            </a:r>
            <a:r>
              <a:rPr sz="2000" b="1" dirty="0">
                <a:latin typeface="Arial"/>
                <a:cs typeface="Arial"/>
              </a:rPr>
              <a:t>tener una </a:t>
            </a:r>
            <a:r>
              <a:rPr sz="2000" b="1" spc="-5" dirty="0">
                <a:latin typeface="Arial"/>
                <a:cs typeface="Arial"/>
              </a:rPr>
              <a:t>visibilidad  </a:t>
            </a:r>
            <a:r>
              <a:rPr sz="2000" b="1" dirty="0">
                <a:latin typeface="Arial"/>
                <a:cs typeface="Arial"/>
              </a:rPr>
              <a:t>de extremo a extremo </a:t>
            </a:r>
            <a:r>
              <a:rPr sz="2000" dirty="0">
                <a:latin typeface="Arial"/>
                <a:cs typeface="Arial"/>
              </a:rPr>
              <a:t>de cómo funcionan las aplicaciones, la </a:t>
            </a:r>
            <a:r>
              <a:rPr sz="2000" spc="-5" dirty="0">
                <a:latin typeface="Arial"/>
                <a:cs typeface="Arial"/>
              </a:rPr>
              <a:t>infraestructura, </a:t>
            </a:r>
            <a:r>
              <a:rPr sz="2000" dirty="0">
                <a:latin typeface="Arial"/>
                <a:cs typeface="Arial"/>
              </a:rPr>
              <a:t>los equipos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  los negocios como una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unidad.</a:t>
            </a:r>
            <a:endParaRPr sz="2000">
              <a:latin typeface="Arial"/>
              <a:cs typeface="Arial"/>
            </a:endParaRPr>
          </a:p>
          <a:p>
            <a:pPr marL="12700" marR="98425">
              <a:lnSpc>
                <a:spcPct val="100000"/>
              </a:lnSpc>
              <a:spcBef>
                <a:spcPts val="1910"/>
              </a:spcBef>
            </a:pPr>
            <a:r>
              <a:rPr sz="2000" dirty="0">
                <a:latin typeface="Arial"/>
                <a:cs typeface="Arial"/>
              </a:rPr>
              <a:t>La definición, el seguimiento y la gestión de </a:t>
            </a:r>
            <a:r>
              <a:rPr sz="2000" b="1" dirty="0">
                <a:latin typeface="Arial"/>
                <a:cs typeface="Arial"/>
              </a:rPr>
              <a:t>indicadores </a:t>
            </a:r>
            <a:r>
              <a:rPr sz="2000" b="1" spc="-5" dirty="0">
                <a:latin typeface="Arial"/>
                <a:cs typeface="Arial"/>
              </a:rPr>
              <a:t>clave </a:t>
            </a:r>
            <a:r>
              <a:rPr sz="2000" b="1" dirty="0">
                <a:latin typeface="Arial"/>
                <a:cs typeface="Arial"/>
              </a:rPr>
              <a:t>de rendimiento (KPI) 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las  </a:t>
            </a:r>
            <a:r>
              <a:rPr sz="2000" b="1" dirty="0">
                <a:latin typeface="Arial"/>
                <a:cs typeface="Arial"/>
              </a:rPr>
              <a:t>métricas de rendimiento que se pueden definir y medir permiten monitorear los  esfuerzos de </a:t>
            </a:r>
            <a:r>
              <a:rPr sz="2000" b="1" spc="-5" dirty="0">
                <a:latin typeface="Arial"/>
                <a:cs typeface="Arial"/>
              </a:rPr>
              <a:t>DevOps, </a:t>
            </a:r>
            <a:r>
              <a:rPr sz="2000" b="1" dirty="0">
                <a:latin typeface="Arial"/>
                <a:cs typeface="Arial"/>
              </a:rPr>
              <a:t>y además permite medir el éxito o el fracaso en cada etapa de  DevOps.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373505" indent="-163830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13741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Éxito en el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Negocio</a:t>
            </a:r>
            <a:endParaRPr sz="2000">
              <a:latin typeface="Arial"/>
              <a:cs typeface="Arial"/>
            </a:endParaRPr>
          </a:p>
          <a:p>
            <a:pPr marL="1373505" indent="-163830">
              <a:lnSpc>
                <a:spcPct val="100000"/>
              </a:lnSpc>
              <a:buFont typeface="Arial"/>
              <a:buChar char="•"/>
              <a:tabLst>
                <a:tab pos="13741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Experiencia de Usuario o</a:t>
            </a:r>
            <a:r>
              <a:rPr sz="2000" b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Cliente</a:t>
            </a:r>
            <a:endParaRPr sz="2000">
              <a:latin typeface="Arial"/>
              <a:cs typeface="Arial"/>
            </a:endParaRPr>
          </a:p>
          <a:p>
            <a:pPr marL="1373505" indent="-163830">
              <a:lnSpc>
                <a:spcPct val="100000"/>
              </a:lnSpc>
              <a:buFont typeface="Arial"/>
              <a:buChar char="•"/>
              <a:tabLst>
                <a:tab pos="13741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Rendimiento de la</a:t>
            </a:r>
            <a:r>
              <a:rPr sz="2000" b="1" spc="-7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Aplicación</a:t>
            </a:r>
            <a:endParaRPr sz="2000">
              <a:latin typeface="Arial"/>
              <a:cs typeface="Arial"/>
            </a:endParaRPr>
          </a:p>
          <a:p>
            <a:pPr marL="1373505" indent="-163830">
              <a:lnSpc>
                <a:spcPct val="100000"/>
              </a:lnSpc>
              <a:buFont typeface="Arial"/>
              <a:buChar char="•"/>
              <a:tabLst>
                <a:tab pos="13741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Velocidad y Eficiencia de</a:t>
            </a:r>
            <a:r>
              <a:rPr sz="2000" b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DevOps</a:t>
            </a:r>
            <a:endParaRPr sz="2000">
              <a:latin typeface="Arial"/>
              <a:cs typeface="Arial"/>
            </a:endParaRPr>
          </a:p>
          <a:p>
            <a:pPr marL="1373505" indent="-163830">
              <a:lnSpc>
                <a:spcPct val="100000"/>
              </a:lnSpc>
              <a:buFont typeface="Arial"/>
              <a:buChar char="•"/>
              <a:tabLst>
                <a:tab pos="13741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Calidad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48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Medición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8650" cy="460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Éxito en el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Negocio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Arial"/>
              <a:cs typeface="Arial"/>
            </a:endParaRPr>
          </a:p>
          <a:p>
            <a:pPr marL="44450" marR="508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Dependiendo de </a:t>
            </a:r>
            <a:r>
              <a:rPr sz="2000" spc="-5" dirty="0">
                <a:latin typeface="Arial"/>
                <a:cs typeface="Arial"/>
              </a:rPr>
              <a:t>la industria para la </a:t>
            </a:r>
            <a:r>
              <a:rPr sz="2000" dirty="0">
                <a:latin typeface="Arial"/>
                <a:cs typeface="Arial"/>
              </a:rPr>
              <a:t>cual se </a:t>
            </a:r>
            <a:r>
              <a:rPr sz="2000" spc="-5" dirty="0">
                <a:latin typeface="Arial"/>
                <a:cs typeface="Arial"/>
              </a:rPr>
              <a:t>desarrolla </a:t>
            </a:r>
            <a:r>
              <a:rPr sz="2000" dirty="0">
                <a:latin typeface="Arial"/>
                <a:cs typeface="Arial"/>
              </a:rPr>
              <a:t>el software o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aplicación, el  nivel de </a:t>
            </a:r>
            <a:r>
              <a:rPr sz="2000" spc="-5" dirty="0">
                <a:latin typeface="Arial"/>
                <a:cs typeface="Arial"/>
              </a:rPr>
              <a:t>madurez </a:t>
            </a:r>
            <a:r>
              <a:rPr sz="2000" dirty="0">
                <a:latin typeface="Arial"/>
                <a:cs typeface="Arial"/>
              </a:rPr>
              <a:t>de una organización, </a:t>
            </a:r>
            <a:r>
              <a:rPr sz="2000" spc="-5" dirty="0">
                <a:latin typeface="Arial"/>
                <a:cs typeface="Arial"/>
              </a:rPr>
              <a:t>la participación </a:t>
            </a:r>
            <a:r>
              <a:rPr sz="2000" spc="-1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mercado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otros factores,  </a:t>
            </a:r>
            <a:r>
              <a:rPr sz="2000" b="1" dirty="0">
                <a:latin typeface="Arial"/>
                <a:cs typeface="Arial"/>
              </a:rPr>
              <a:t>los KPI </a:t>
            </a:r>
            <a:r>
              <a:rPr sz="2000" b="1" spc="-5" dirty="0">
                <a:latin typeface="Arial"/>
                <a:cs typeface="Arial"/>
              </a:rPr>
              <a:t>que </a:t>
            </a:r>
            <a:r>
              <a:rPr sz="2000" b="1" dirty="0">
                <a:latin typeface="Arial"/>
                <a:cs typeface="Arial"/>
              </a:rPr>
              <a:t>se pueden medir </a:t>
            </a:r>
            <a:r>
              <a:rPr sz="2000" b="1" spc="-5" dirty="0">
                <a:latin typeface="Arial"/>
                <a:cs typeface="Arial"/>
              </a:rPr>
              <a:t>para confirmar </a:t>
            </a:r>
            <a:r>
              <a:rPr sz="2000" b="1" spc="-10" dirty="0">
                <a:latin typeface="Arial"/>
                <a:cs typeface="Arial"/>
              </a:rPr>
              <a:t>si </a:t>
            </a:r>
            <a:r>
              <a:rPr sz="2000" b="1" spc="-5" dirty="0">
                <a:latin typeface="Arial"/>
                <a:cs typeface="Arial"/>
              </a:rPr>
              <a:t>DevOps </a:t>
            </a:r>
            <a:r>
              <a:rPr sz="2000" b="1" spc="-10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implementa  </a:t>
            </a:r>
            <a:r>
              <a:rPr sz="2000" b="1" dirty="0">
                <a:latin typeface="Arial"/>
                <a:cs typeface="Arial"/>
              </a:rPr>
              <a:t>correctamente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Cuota de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mercado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Habilitación de nuevos negocios o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servicios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Tasas de conversión de clientes o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usuarios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Ingresos medios por usuario o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cliente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Costo de adquisición de usuario o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cliente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Ingresos recurrentes o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incrementales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Tasa de perdida de usuarios o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clientes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Renovaciones de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suscripción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48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Medición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9285" cy="4684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Experiencia de Usuario o</a:t>
            </a:r>
            <a:r>
              <a:rPr sz="2000" b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Cliente</a:t>
            </a:r>
            <a:endParaRPr sz="2000">
              <a:latin typeface="Arial"/>
              <a:cs typeface="Arial"/>
            </a:endParaRPr>
          </a:p>
          <a:p>
            <a:pPr marL="44450" marR="5080" algn="just">
              <a:lnSpc>
                <a:spcPct val="100000"/>
              </a:lnSpc>
              <a:spcBef>
                <a:spcPts val="1875"/>
              </a:spcBef>
            </a:pPr>
            <a:r>
              <a:rPr sz="1800" spc="-5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experiencia del usuario </a:t>
            </a:r>
            <a:r>
              <a:rPr sz="1800" b="1" dirty="0">
                <a:latin typeface="Arial"/>
                <a:cs typeface="Arial"/>
              </a:rPr>
              <a:t>o </a:t>
            </a:r>
            <a:r>
              <a:rPr sz="1800" b="1" spc="-5" dirty="0">
                <a:latin typeface="Arial"/>
                <a:cs typeface="Arial"/>
              </a:rPr>
              <a:t>cliente es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factor crítico para ser </a:t>
            </a:r>
            <a:r>
              <a:rPr sz="1800" b="1" dirty="0">
                <a:latin typeface="Arial"/>
                <a:cs typeface="Arial"/>
              </a:rPr>
              <a:t>medido </a:t>
            </a:r>
            <a:r>
              <a:rPr sz="1800" b="1" spc="-5" dirty="0">
                <a:latin typeface="Arial"/>
                <a:cs typeface="Arial"/>
              </a:rPr>
              <a:t>y  </a:t>
            </a:r>
            <a:r>
              <a:rPr sz="1800" b="1" dirty="0">
                <a:latin typeface="Arial"/>
                <a:cs typeface="Arial"/>
              </a:rPr>
              <a:t>monitoreado</a:t>
            </a:r>
            <a:r>
              <a:rPr sz="1800" dirty="0">
                <a:latin typeface="Arial"/>
                <a:cs typeface="Arial"/>
              </a:rPr>
              <a:t>. </a:t>
            </a:r>
            <a:r>
              <a:rPr sz="1800" b="1" dirty="0">
                <a:latin typeface="Arial"/>
                <a:cs typeface="Arial"/>
              </a:rPr>
              <a:t>Sin </a:t>
            </a:r>
            <a:r>
              <a:rPr sz="1800" b="1" spc="-5" dirty="0">
                <a:latin typeface="Arial"/>
                <a:cs typeface="Arial"/>
              </a:rPr>
              <a:t>ofrecer </a:t>
            </a:r>
            <a:r>
              <a:rPr sz="1800" b="1" dirty="0">
                <a:latin typeface="Arial"/>
                <a:cs typeface="Arial"/>
              </a:rPr>
              <a:t>una buena </a:t>
            </a:r>
            <a:r>
              <a:rPr sz="1800" b="1" spc="-5" dirty="0">
                <a:latin typeface="Arial"/>
                <a:cs typeface="Arial"/>
              </a:rPr>
              <a:t>experiencia de usuario, un software </a:t>
            </a:r>
            <a:r>
              <a:rPr sz="1800" b="1" dirty="0">
                <a:latin typeface="Arial"/>
                <a:cs typeface="Arial"/>
              </a:rPr>
              <a:t>o una  </a:t>
            </a:r>
            <a:r>
              <a:rPr sz="1800" b="1" spc="-5" dirty="0">
                <a:latin typeface="Arial"/>
                <a:cs typeface="Arial"/>
              </a:rPr>
              <a:t>aplicación puede no tener </a:t>
            </a:r>
            <a:r>
              <a:rPr sz="1800" b="1" dirty="0">
                <a:latin typeface="Arial"/>
                <a:cs typeface="Arial"/>
              </a:rPr>
              <a:t>éxito</a:t>
            </a:r>
            <a:r>
              <a:rPr sz="1800" dirty="0">
                <a:latin typeface="Arial"/>
                <a:cs typeface="Arial"/>
              </a:rPr>
              <a:t>. </a:t>
            </a:r>
            <a:r>
              <a:rPr sz="1800" spc="-5" dirty="0">
                <a:latin typeface="Arial"/>
                <a:cs typeface="Arial"/>
              </a:rPr>
              <a:t>Los KPI comunes que se usan para monitorear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medir </a:t>
            </a:r>
            <a:r>
              <a:rPr sz="1800" spc="-10" dirty="0">
                <a:latin typeface="Arial"/>
                <a:cs typeface="Arial"/>
              </a:rPr>
              <a:t>la  </a:t>
            </a:r>
            <a:r>
              <a:rPr sz="1800" spc="-5" dirty="0">
                <a:latin typeface="Arial"/>
                <a:cs typeface="Arial"/>
              </a:rPr>
              <a:t>experiencia del usuario o cliente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son: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1800" spc="-5" dirty="0">
                <a:latin typeface="Arial"/>
                <a:cs typeface="Arial"/>
              </a:rPr>
              <a:t>Número de visitas por usuario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por semana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por </a:t>
            </a:r>
            <a:r>
              <a:rPr sz="1800" dirty="0">
                <a:latin typeface="Arial"/>
                <a:cs typeface="Arial"/>
              </a:rPr>
              <a:t>mes </a:t>
            </a:r>
            <a:r>
              <a:rPr sz="1800" spc="-5" dirty="0">
                <a:latin typeface="Arial"/>
                <a:cs typeface="Arial"/>
              </a:rPr>
              <a:t>(para aplicaciones </a:t>
            </a:r>
            <a:r>
              <a:rPr sz="1800" spc="-15" dirty="0">
                <a:latin typeface="Arial"/>
                <a:cs typeface="Arial"/>
              </a:rPr>
              <a:t>web </a:t>
            </a:r>
            <a:r>
              <a:rPr sz="1800" spc="-5" dirty="0">
                <a:latin typeface="Arial"/>
                <a:cs typeface="Arial"/>
              </a:rPr>
              <a:t>o sitios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web)</a:t>
            </a:r>
            <a:endParaRPr sz="18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1800" spc="-5" dirty="0">
                <a:latin typeface="Arial"/>
                <a:cs typeface="Arial"/>
              </a:rPr>
              <a:t>Tiempos de respuesta de transacciones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clave</a:t>
            </a:r>
            <a:endParaRPr sz="18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1800" spc="-5" dirty="0">
                <a:latin typeface="Arial"/>
                <a:cs typeface="Arial"/>
              </a:rPr>
              <a:t>Tasas de crecimiento de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usuarios</a:t>
            </a:r>
            <a:endParaRPr sz="18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1800" spc="-5" dirty="0">
                <a:latin typeface="Arial"/>
                <a:cs typeface="Arial"/>
              </a:rPr>
              <a:t>Tasas de conversión de prueba a suscripción o licencias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pagadas</a:t>
            </a:r>
            <a:endParaRPr sz="18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1800" spc="-5" dirty="0">
                <a:latin typeface="Arial"/>
                <a:cs typeface="Arial"/>
              </a:rPr>
              <a:t>Tiempo que los usuarios pasan en su </a:t>
            </a:r>
            <a:r>
              <a:rPr sz="1800" spc="-10" dirty="0">
                <a:latin typeface="Arial"/>
                <a:cs typeface="Arial"/>
              </a:rPr>
              <a:t>software </a:t>
            </a:r>
            <a:r>
              <a:rPr sz="1800" spc="-5" dirty="0">
                <a:latin typeface="Arial"/>
                <a:cs typeface="Arial"/>
              </a:rPr>
              <a:t>o aplicación (diario </a:t>
            </a:r>
            <a:r>
              <a:rPr sz="1800" dirty="0">
                <a:latin typeface="Arial"/>
                <a:cs typeface="Arial"/>
              </a:rPr>
              <a:t>/ </a:t>
            </a:r>
            <a:r>
              <a:rPr sz="1800" spc="-5" dirty="0">
                <a:latin typeface="Arial"/>
                <a:cs typeface="Arial"/>
              </a:rPr>
              <a:t>semanal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2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mensual)</a:t>
            </a:r>
            <a:endParaRPr sz="18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1800" spc="-5" dirty="0">
                <a:latin typeface="Arial"/>
                <a:cs typeface="Arial"/>
              </a:rPr>
              <a:t>Resultados de la </a:t>
            </a:r>
            <a:r>
              <a:rPr sz="1800" spc="-10" dirty="0">
                <a:latin typeface="Arial"/>
                <a:cs typeface="Arial"/>
              </a:rPr>
              <a:t>pruebas </a:t>
            </a:r>
            <a:r>
              <a:rPr sz="1800" dirty="0">
                <a:latin typeface="Arial"/>
                <a:cs typeface="Arial"/>
              </a:rPr>
              <a:t>A /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spcBef>
                <a:spcPts val="5"/>
              </a:spcBef>
              <a:buChar char="•"/>
              <a:tabLst>
                <a:tab pos="205104" algn="l"/>
              </a:tabLst>
            </a:pPr>
            <a:r>
              <a:rPr sz="1800" spc="-5" dirty="0">
                <a:latin typeface="Arial"/>
                <a:cs typeface="Arial"/>
              </a:rPr>
              <a:t>Satisfacción del cliente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calificación del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usuario</a:t>
            </a:r>
            <a:endParaRPr sz="18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1800" dirty="0">
                <a:latin typeface="Arial"/>
                <a:cs typeface="Arial"/>
              </a:rPr>
              <a:t>Tasa </a:t>
            </a:r>
            <a:r>
              <a:rPr sz="1800" spc="-5" dirty="0">
                <a:latin typeface="Arial"/>
                <a:cs typeface="Arial"/>
              </a:rPr>
              <a:t>de retroalimentación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negativa</a:t>
            </a:r>
            <a:endParaRPr sz="18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1800" dirty="0">
                <a:latin typeface="Arial"/>
                <a:cs typeface="Arial"/>
              </a:rPr>
              <a:t>Tasa </a:t>
            </a:r>
            <a:r>
              <a:rPr sz="1800" spc="-5" dirty="0">
                <a:latin typeface="Arial"/>
                <a:cs typeface="Arial"/>
              </a:rPr>
              <a:t>de pérdida de clientes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existentes</a:t>
            </a:r>
            <a:endParaRPr sz="18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1800" spc="-5" dirty="0">
                <a:latin typeface="Arial"/>
                <a:cs typeface="Arial"/>
              </a:rPr>
              <a:t>Retención de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usuarios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43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Granularidad de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6257" y="1774951"/>
            <a:ext cx="9575800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Al </a:t>
            </a:r>
            <a:r>
              <a:rPr sz="2000" b="1" dirty="0">
                <a:latin typeface="Arial"/>
                <a:cs typeface="Arial"/>
              </a:rPr>
              <a:t>modelar y diseñar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su granularidad debe </a:t>
            </a:r>
            <a:r>
              <a:rPr sz="2000" b="1" spc="-5" dirty="0">
                <a:latin typeface="Arial"/>
                <a:cs typeface="Arial"/>
              </a:rPr>
              <a:t>evaluarse 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definirse  cuidadosamente para respaldar el logro </a:t>
            </a:r>
            <a:r>
              <a:rPr sz="2000" dirty="0">
                <a:latin typeface="Arial"/>
                <a:cs typeface="Arial"/>
              </a:rPr>
              <a:t>de los objetivos y beneficios de los  microservicios.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Hay cuatro </a:t>
            </a:r>
            <a:r>
              <a:rPr sz="2000" b="1" spc="-5" dirty="0">
                <a:latin typeface="Arial"/>
                <a:cs typeface="Arial"/>
              </a:rPr>
              <a:t>niveles </a:t>
            </a:r>
            <a:r>
              <a:rPr sz="2000" b="1" dirty="0">
                <a:latin typeface="Arial"/>
                <a:cs typeface="Arial"/>
              </a:rPr>
              <a:t>de granularidad que se aplican a cualquier tipo de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servicio: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Granularidad del</a:t>
            </a:r>
            <a:r>
              <a:rPr sz="2000" b="1" spc="-5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Servicio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Granularidad de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la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Capacidad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Granularidad de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Datos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Granularidad de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Restricciones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482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De estos cuatro, el servicio, los datos y las restricciones son de especial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importancia  para el diseño de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48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Medición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8650" cy="4226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Rendimiento de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la</a:t>
            </a:r>
            <a:r>
              <a:rPr sz="2000" b="1" spc="-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Aplicación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44450" marR="5080" algn="just">
              <a:lnSpc>
                <a:spcPct val="100000"/>
              </a:lnSpc>
              <a:spcBef>
                <a:spcPts val="1735"/>
              </a:spcBef>
            </a:pPr>
            <a:r>
              <a:rPr sz="2000" b="1" spc="-5" dirty="0">
                <a:latin typeface="Arial"/>
                <a:cs typeface="Arial"/>
              </a:rPr>
              <a:t>La identificación de problemas de rendimiento </a:t>
            </a:r>
            <a:r>
              <a:rPr sz="2000" b="1" dirty="0">
                <a:latin typeface="Arial"/>
                <a:cs typeface="Arial"/>
              </a:rPr>
              <a:t>antes </a:t>
            </a:r>
            <a:r>
              <a:rPr sz="2000" b="1" spc="-5" dirty="0">
                <a:latin typeface="Arial"/>
                <a:cs typeface="Arial"/>
              </a:rPr>
              <a:t>de que </a:t>
            </a:r>
            <a:r>
              <a:rPr sz="2000" b="1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manifiesten  requiere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seguimiento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supervisión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una </a:t>
            </a:r>
            <a:r>
              <a:rPr sz="2000" b="1" spc="-5" dirty="0">
                <a:latin typeface="Arial"/>
                <a:cs typeface="Arial"/>
              </a:rPr>
              <a:t>serie de KPI de rendimiento  de aplicaciones </a:t>
            </a:r>
            <a:r>
              <a:rPr sz="2000" b="1" dirty="0">
                <a:latin typeface="Arial"/>
                <a:cs typeface="Arial"/>
              </a:rPr>
              <a:t>y bases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datos</a:t>
            </a:r>
            <a:r>
              <a:rPr sz="2000" dirty="0">
                <a:latin typeface="Arial"/>
                <a:cs typeface="Arial"/>
              </a:rPr>
              <a:t>. </a:t>
            </a:r>
            <a:r>
              <a:rPr sz="2000" spc="-5" dirty="0">
                <a:latin typeface="Arial"/>
                <a:cs typeface="Arial"/>
              </a:rPr>
              <a:t>Los </a:t>
            </a:r>
            <a:r>
              <a:rPr sz="2000" dirty="0">
                <a:latin typeface="Arial"/>
                <a:cs typeface="Arial"/>
              </a:rPr>
              <a:t>siguientes son </a:t>
            </a:r>
            <a:r>
              <a:rPr sz="2000" spc="-5" dirty="0">
                <a:latin typeface="Arial"/>
                <a:cs typeface="Arial"/>
              </a:rPr>
              <a:t>KPI </a:t>
            </a:r>
            <a:r>
              <a:rPr sz="2000" dirty="0">
                <a:latin typeface="Arial"/>
                <a:cs typeface="Arial"/>
              </a:rPr>
              <a:t>comunes que pueden  utilizarse para medir el rendimiento de </a:t>
            </a:r>
            <a:r>
              <a:rPr sz="2000" spc="-5" dirty="0">
                <a:latin typeface="Arial"/>
                <a:cs typeface="Arial"/>
              </a:rPr>
              <a:t>la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aplicación: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Tiempo de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disponibilidad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Tiempo de respuesta de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aplicación a las solicitudes de los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usuarios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Tiempo de respuesta de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base de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datos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Utilización de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recursos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Número de solicitudes manejadas por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segundo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Número de peticiones concurrentes que pueden ser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atendidas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48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Medición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8650" cy="4226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Velocidad y Eficiencia de</a:t>
            </a:r>
            <a:r>
              <a:rPr sz="2000" b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DevOps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44450" marR="5080" algn="just">
              <a:lnSpc>
                <a:spcPct val="100000"/>
              </a:lnSpc>
              <a:spcBef>
                <a:spcPts val="1735"/>
              </a:spcBef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equipos </a:t>
            </a:r>
            <a:r>
              <a:rPr sz="2000" b="1" spc="-5" dirty="0">
                <a:latin typeface="Arial"/>
                <a:cs typeface="Arial"/>
              </a:rPr>
              <a:t>de DevOps </a:t>
            </a:r>
            <a:r>
              <a:rPr sz="2000" b="1" dirty="0">
                <a:latin typeface="Arial"/>
                <a:cs typeface="Arial"/>
              </a:rPr>
              <a:t>deben </a:t>
            </a:r>
            <a:r>
              <a:rPr sz="2000" b="1" spc="-5" dirty="0">
                <a:latin typeface="Arial"/>
                <a:cs typeface="Arial"/>
              </a:rPr>
              <a:t>centrarse </a:t>
            </a:r>
            <a:r>
              <a:rPr sz="2000" b="1" dirty="0">
                <a:latin typeface="Arial"/>
                <a:cs typeface="Arial"/>
              </a:rPr>
              <a:t>en </a:t>
            </a:r>
            <a:r>
              <a:rPr sz="2000" b="1" spc="-5" dirty="0">
                <a:latin typeface="Arial"/>
                <a:cs typeface="Arial"/>
              </a:rPr>
              <a:t>la mejora continua </a:t>
            </a:r>
            <a:r>
              <a:rPr sz="2000" b="1" dirty="0">
                <a:latin typeface="Arial"/>
                <a:cs typeface="Arial"/>
              </a:rPr>
              <a:t>del </a:t>
            </a:r>
            <a:r>
              <a:rPr sz="2000" b="1" spc="-5" dirty="0">
                <a:latin typeface="Arial"/>
                <a:cs typeface="Arial"/>
              </a:rPr>
              <a:t>desarrollo  </a:t>
            </a:r>
            <a:r>
              <a:rPr sz="2000" b="1" dirty="0">
                <a:latin typeface="Arial"/>
                <a:cs typeface="Arial"/>
              </a:rPr>
              <a:t>y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entrega </a:t>
            </a:r>
            <a:r>
              <a:rPr sz="2000" b="1" spc="-5" dirty="0">
                <a:latin typeface="Arial"/>
                <a:cs typeface="Arial"/>
              </a:rPr>
              <a:t>eficiente </a:t>
            </a:r>
            <a:r>
              <a:rPr sz="2000" b="1" dirty="0">
                <a:latin typeface="Arial"/>
                <a:cs typeface="Arial"/>
              </a:rPr>
              <a:t>y rápida del </a:t>
            </a:r>
            <a:r>
              <a:rPr sz="2000" b="1" spc="-5" dirty="0">
                <a:latin typeface="Arial"/>
                <a:cs typeface="Arial"/>
              </a:rPr>
              <a:t>software </a:t>
            </a:r>
            <a:r>
              <a:rPr sz="2000" b="1" dirty="0">
                <a:latin typeface="Arial"/>
                <a:cs typeface="Arial"/>
              </a:rPr>
              <a:t>o </a:t>
            </a:r>
            <a:r>
              <a:rPr sz="2000" b="1" spc="-5" dirty="0">
                <a:latin typeface="Arial"/>
                <a:cs typeface="Arial"/>
              </a:rPr>
              <a:t>la aplicación </a:t>
            </a:r>
            <a:r>
              <a:rPr sz="2000" b="1" dirty="0">
                <a:latin typeface="Arial"/>
                <a:cs typeface="Arial"/>
              </a:rPr>
              <a:t>y sus nuevos  </a:t>
            </a:r>
            <a:r>
              <a:rPr sz="2000" b="1" spc="-5" dirty="0">
                <a:latin typeface="Arial"/>
                <a:cs typeface="Arial"/>
              </a:rPr>
              <a:t>lanzamientos </a:t>
            </a:r>
            <a:r>
              <a:rPr sz="2000" b="1" dirty="0">
                <a:latin typeface="Arial"/>
                <a:cs typeface="Arial"/>
              </a:rPr>
              <a:t>sin </a:t>
            </a:r>
            <a:r>
              <a:rPr sz="2000" b="1" spc="-5" dirty="0">
                <a:latin typeface="Arial"/>
                <a:cs typeface="Arial"/>
              </a:rPr>
              <a:t>comprometer la calidad</a:t>
            </a:r>
            <a:r>
              <a:rPr sz="2000" spc="-5" dirty="0">
                <a:latin typeface="Arial"/>
                <a:cs typeface="Arial"/>
              </a:rPr>
              <a:t>. Los KPI </a:t>
            </a:r>
            <a:r>
              <a:rPr sz="2000" dirty="0">
                <a:latin typeface="Arial"/>
                <a:cs typeface="Arial"/>
              </a:rPr>
              <a:t>para </a:t>
            </a:r>
            <a:r>
              <a:rPr sz="2000" spc="-5" dirty="0">
                <a:latin typeface="Arial"/>
                <a:cs typeface="Arial"/>
              </a:rPr>
              <a:t>monitorear </a:t>
            </a:r>
            <a:r>
              <a:rPr sz="2000" dirty="0">
                <a:latin typeface="Arial"/>
                <a:cs typeface="Arial"/>
              </a:rPr>
              <a:t>y </a:t>
            </a:r>
            <a:r>
              <a:rPr sz="2000" spc="-5" dirty="0">
                <a:latin typeface="Arial"/>
                <a:cs typeface="Arial"/>
              </a:rPr>
              <a:t>hacer </a:t>
            </a:r>
            <a:r>
              <a:rPr sz="2000" spc="-15" dirty="0">
                <a:latin typeface="Arial"/>
                <a:cs typeface="Arial"/>
              </a:rPr>
              <a:t>un  </a:t>
            </a:r>
            <a:r>
              <a:rPr sz="2000" dirty="0">
                <a:latin typeface="Arial"/>
                <a:cs typeface="Arial"/>
              </a:rPr>
              <a:t>seguimiento de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rapidez y </a:t>
            </a:r>
            <a:r>
              <a:rPr sz="2000" spc="-5" dirty="0">
                <a:latin typeface="Arial"/>
                <a:cs typeface="Arial"/>
              </a:rPr>
              <a:t>eficiencia con que un </a:t>
            </a:r>
            <a:r>
              <a:rPr sz="2000" dirty="0">
                <a:latin typeface="Arial"/>
                <a:cs typeface="Arial"/>
              </a:rPr>
              <a:t>equipo de DevOps se </a:t>
            </a:r>
            <a:r>
              <a:rPr sz="2000" spc="-5" dirty="0">
                <a:latin typeface="Arial"/>
                <a:cs typeface="Arial"/>
              </a:rPr>
              <a:t>está  </a:t>
            </a:r>
            <a:r>
              <a:rPr sz="2000" dirty="0">
                <a:latin typeface="Arial"/>
                <a:cs typeface="Arial"/>
              </a:rPr>
              <a:t>desempeñando y mejorando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Plazo para cambios en el código o tareas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operativas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Frecuencia de los lanzamientos de código y su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despliegue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Tiempo medio para </a:t>
            </a:r>
            <a:r>
              <a:rPr sz="2000" spc="-5" dirty="0">
                <a:latin typeface="Arial"/>
                <a:cs typeface="Arial"/>
              </a:rPr>
              <a:t>la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resolución</a:t>
            </a:r>
            <a:endParaRPr sz="2000">
              <a:latin typeface="Arial"/>
              <a:cs typeface="Arial"/>
            </a:endParaRPr>
          </a:p>
          <a:p>
            <a:pPr marL="204470" marR="7620" indent="-160020">
              <a:lnSpc>
                <a:spcPct val="100000"/>
              </a:lnSpc>
              <a:buChar char="•"/>
              <a:tabLst>
                <a:tab pos="205104" algn="l"/>
                <a:tab pos="3088005" algn="l"/>
                <a:tab pos="3498215" algn="l"/>
                <a:tab pos="3824604" algn="l"/>
                <a:tab pos="4431030" algn="l"/>
                <a:tab pos="6423025" algn="l"/>
                <a:tab pos="7354570" algn="l"/>
                <a:tab pos="8895715" algn="l"/>
              </a:tabLst>
            </a:pPr>
            <a:r>
              <a:rPr sz="2000" dirty="0">
                <a:latin typeface="Arial"/>
                <a:cs typeface="Arial"/>
              </a:rPr>
              <a:t>Aumento</a:t>
            </a:r>
            <a:r>
              <a:rPr sz="2000" spc="4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4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disminución	</a:t>
            </a:r>
            <a:r>
              <a:rPr sz="2000" spc="-10" dirty="0">
                <a:latin typeface="Arial"/>
                <a:cs typeface="Arial"/>
              </a:rPr>
              <a:t>de	</a:t>
            </a:r>
            <a:r>
              <a:rPr sz="2000" spc="-5" dirty="0">
                <a:latin typeface="Arial"/>
                <a:cs typeface="Arial"/>
              </a:rPr>
              <a:t>la	tasa	</a:t>
            </a:r>
            <a:r>
              <a:rPr sz="2000" dirty="0">
                <a:latin typeface="Arial"/>
                <a:cs typeface="Arial"/>
              </a:rPr>
              <a:t>de</a:t>
            </a:r>
            <a:r>
              <a:rPr sz="2000" spc="4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problemas</a:t>
            </a:r>
            <a:r>
              <a:rPr sz="2000" spc="43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	</a:t>
            </a:r>
            <a:r>
              <a:rPr sz="2000" spc="-5" dirty="0">
                <a:latin typeface="Arial"/>
                <a:cs typeface="Arial"/>
              </a:rPr>
              <a:t>errores	identificados	</a:t>
            </a:r>
            <a:r>
              <a:rPr sz="2000" spc="-10" dirty="0">
                <a:latin typeface="Arial"/>
                <a:cs typeface="Arial"/>
              </a:rPr>
              <a:t>en </a:t>
            </a:r>
            <a:r>
              <a:rPr sz="2000" dirty="0">
                <a:latin typeface="Arial"/>
                <a:cs typeface="Arial"/>
              </a:rPr>
              <a:t>el  código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33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Entendiendo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448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Medición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100" y="1661287"/>
            <a:ext cx="9518650" cy="4226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Calidad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44450" marR="5080" algn="just">
              <a:lnSpc>
                <a:spcPct val="100000"/>
              </a:lnSpc>
              <a:spcBef>
                <a:spcPts val="173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entrega </a:t>
            </a:r>
            <a:r>
              <a:rPr sz="2000" b="1" spc="-10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un </a:t>
            </a:r>
            <a:r>
              <a:rPr sz="2000" b="1" dirty="0">
                <a:latin typeface="Arial"/>
                <a:cs typeface="Arial"/>
              </a:rPr>
              <a:t>producto sin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garantía </a:t>
            </a:r>
            <a:r>
              <a:rPr sz="2000" b="1" spc="-5" dirty="0">
                <a:latin typeface="Arial"/>
                <a:cs typeface="Arial"/>
              </a:rPr>
              <a:t>de calidad </a:t>
            </a:r>
            <a:r>
              <a:rPr sz="2000" b="1" dirty="0">
                <a:latin typeface="Arial"/>
                <a:cs typeface="Arial"/>
              </a:rPr>
              <a:t>y los </a:t>
            </a:r>
            <a:r>
              <a:rPr sz="2000" b="1" spc="-5" dirty="0">
                <a:latin typeface="Arial"/>
                <a:cs typeface="Arial"/>
              </a:rPr>
              <a:t>controles de calidad  </a:t>
            </a:r>
            <a:r>
              <a:rPr sz="2000" b="1" dirty="0">
                <a:latin typeface="Arial"/>
                <a:cs typeface="Arial"/>
              </a:rPr>
              <a:t>adecuados </a:t>
            </a:r>
            <a:r>
              <a:rPr sz="2000" b="1" spc="-5" dirty="0">
                <a:latin typeface="Arial"/>
                <a:cs typeface="Arial"/>
              </a:rPr>
              <a:t>no </a:t>
            </a:r>
            <a:r>
              <a:rPr sz="2000" b="1" dirty="0">
                <a:latin typeface="Arial"/>
                <a:cs typeface="Arial"/>
              </a:rPr>
              <a:t>agregará ningún </a:t>
            </a:r>
            <a:r>
              <a:rPr sz="2000" b="1" spc="-5" dirty="0">
                <a:latin typeface="Arial"/>
                <a:cs typeface="Arial"/>
              </a:rPr>
              <a:t>valor </a:t>
            </a:r>
            <a:r>
              <a:rPr sz="2000" b="1" dirty="0">
                <a:latin typeface="Arial"/>
                <a:cs typeface="Arial"/>
              </a:rPr>
              <a:t>al </a:t>
            </a:r>
            <a:r>
              <a:rPr sz="2000" b="1" spc="-5" dirty="0">
                <a:latin typeface="Arial"/>
                <a:cs typeface="Arial"/>
              </a:rPr>
              <a:t>negocio porque la falta </a:t>
            </a:r>
            <a:r>
              <a:rPr sz="2000" b="1" spc="-10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calidad </a:t>
            </a:r>
            <a:r>
              <a:rPr sz="2000" b="1" spc="5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puede aumentar </a:t>
            </a:r>
            <a:r>
              <a:rPr sz="2000" b="1" spc="-5" dirty="0">
                <a:latin typeface="Arial"/>
                <a:cs typeface="Arial"/>
              </a:rPr>
              <a:t>la insatisfacción del </a:t>
            </a:r>
            <a:r>
              <a:rPr sz="2000" b="1" dirty="0">
                <a:latin typeface="Arial"/>
                <a:cs typeface="Arial"/>
              </a:rPr>
              <a:t>usuario y </a:t>
            </a:r>
            <a:r>
              <a:rPr sz="2000" b="1" spc="5" dirty="0">
                <a:latin typeface="Arial"/>
                <a:cs typeface="Arial"/>
              </a:rPr>
              <a:t>como </a:t>
            </a:r>
            <a:r>
              <a:rPr sz="2000" b="1" dirty="0">
                <a:latin typeface="Arial"/>
                <a:cs typeface="Arial"/>
              </a:rPr>
              <a:t>resultado puede </a:t>
            </a:r>
            <a:r>
              <a:rPr sz="2000" b="1" spc="-5" dirty="0">
                <a:latin typeface="Arial"/>
                <a:cs typeface="Arial"/>
              </a:rPr>
              <a:t>afectar  </a:t>
            </a:r>
            <a:r>
              <a:rPr sz="2000" b="1" dirty="0">
                <a:latin typeface="Arial"/>
                <a:cs typeface="Arial"/>
              </a:rPr>
              <a:t>negativamente a </a:t>
            </a:r>
            <a:r>
              <a:rPr sz="2000" b="1" spc="-5" dirty="0">
                <a:latin typeface="Arial"/>
                <a:cs typeface="Arial"/>
              </a:rPr>
              <a:t>la marca</a:t>
            </a:r>
            <a:r>
              <a:rPr sz="2000" spc="-5" dirty="0">
                <a:latin typeface="Arial"/>
                <a:cs typeface="Arial"/>
              </a:rPr>
              <a:t>. La </a:t>
            </a:r>
            <a:r>
              <a:rPr sz="2000" dirty="0">
                <a:latin typeface="Arial"/>
                <a:cs typeface="Arial"/>
              </a:rPr>
              <a:t>calidad de los </a:t>
            </a:r>
            <a:r>
              <a:rPr sz="2000" spc="-5" dirty="0">
                <a:latin typeface="Arial"/>
                <a:cs typeface="Arial"/>
              </a:rPr>
              <a:t>productos desarrollados </a:t>
            </a:r>
            <a:r>
              <a:rPr sz="2000" dirty="0">
                <a:latin typeface="Arial"/>
                <a:cs typeface="Arial"/>
              </a:rPr>
              <a:t>se </a:t>
            </a:r>
            <a:r>
              <a:rPr sz="2000" spc="-5" dirty="0">
                <a:latin typeface="Arial"/>
                <a:cs typeface="Arial"/>
              </a:rPr>
              <a:t>puede  </a:t>
            </a:r>
            <a:r>
              <a:rPr sz="2000" dirty="0">
                <a:latin typeface="Arial"/>
                <a:cs typeface="Arial"/>
              </a:rPr>
              <a:t>medir y controlar mediante el uso de los siguientes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KPI: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Tasa de </a:t>
            </a:r>
            <a:r>
              <a:rPr sz="2000" spc="-5" dirty="0">
                <a:latin typeface="Arial"/>
                <a:cs typeface="Arial"/>
              </a:rPr>
              <a:t>éxito </a:t>
            </a:r>
            <a:r>
              <a:rPr sz="2000" dirty="0">
                <a:latin typeface="Arial"/>
                <a:cs typeface="Arial"/>
              </a:rPr>
              <a:t>del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despliegue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Tasas de error de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aplicación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Gravedad del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incidente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Problemas y errores no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resueltos</a:t>
            </a:r>
            <a:endParaRPr sz="2000">
              <a:latin typeface="Arial"/>
              <a:cs typeface="Arial"/>
            </a:endParaRPr>
          </a:p>
          <a:p>
            <a:pPr marL="204470" indent="-160655">
              <a:lnSpc>
                <a:spcPct val="100000"/>
              </a:lnSpc>
              <a:buChar char="•"/>
              <a:tabLst>
                <a:tab pos="205104" algn="l"/>
              </a:tabLst>
            </a:pPr>
            <a:r>
              <a:rPr sz="2000" dirty="0">
                <a:latin typeface="Arial"/>
                <a:cs typeface="Arial"/>
              </a:rPr>
              <a:t>Soporte en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producción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708" y="1804238"/>
            <a:ext cx="29229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2FA2DC"/>
                </a:solidFill>
                <a:latin typeface="Arial"/>
                <a:cs typeface="Arial"/>
              </a:rPr>
              <a:t>Recursos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0111" y="1554480"/>
            <a:ext cx="399415" cy="422275"/>
          </a:xfrm>
          <a:custGeom>
            <a:avLst/>
            <a:gdLst/>
            <a:ahLst/>
            <a:cxnLst/>
            <a:rect l="l" t="t" r="r" b="b"/>
            <a:pathLst>
              <a:path w="399414" h="422275">
                <a:moveTo>
                  <a:pt x="79375" y="362712"/>
                </a:moveTo>
                <a:lnTo>
                  <a:pt x="23749" y="362712"/>
                </a:lnTo>
                <a:lnTo>
                  <a:pt x="16206" y="364325"/>
                </a:lnTo>
                <a:lnTo>
                  <a:pt x="9890" y="368665"/>
                </a:lnTo>
                <a:lnTo>
                  <a:pt x="5550" y="374981"/>
                </a:lnTo>
                <a:lnTo>
                  <a:pt x="3937" y="382524"/>
                </a:lnTo>
                <a:lnTo>
                  <a:pt x="3937" y="402336"/>
                </a:lnTo>
                <a:lnTo>
                  <a:pt x="5550" y="409878"/>
                </a:lnTo>
                <a:lnTo>
                  <a:pt x="9890" y="416194"/>
                </a:lnTo>
                <a:lnTo>
                  <a:pt x="16206" y="420534"/>
                </a:lnTo>
                <a:lnTo>
                  <a:pt x="23749" y="422148"/>
                </a:lnTo>
                <a:lnTo>
                  <a:pt x="79375" y="422148"/>
                </a:lnTo>
                <a:lnTo>
                  <a:pt x="86917" y="420534"/>
                </a:lnTo>
                <a:lnTo>
                  <a:pt x="93233" y="416194"/>
                </a:lnTo>
                <a:lnTo>
                  <a:pt x="97573" y="409878"/>
                </a:lnTo>
                <a:lnTo>
                  <a:pt x="99187" y="402336"/>
                </a:lnTo>
                <a:lnTo>
                  <a:pt x="99187" y="399669"/>
                </a:lnTo>
                <a:lnTo>
                  <a:pt x="26415" y="399669"/>
                </a:lnTo>
                <a:lnTo>
                  <a:pt x="26415" y="385191"/>
                </a:lnTo>
                <a:lnTo>
                  <a:pt x="99187" y="385191"/>
                </a:lnTo>
                <a:lnTo>
                  <a:pt x="99187" y="382524"/>
                </a:lnTo>
                <a:lnTo>
                  <a:pt x="97573" y="374981"/>
                </a:lnTo>
                <a:lnTo>
                  <a:pt x="93233" y="368665"/>
                </a:lnTo>
                <a:lnTo>
                  <a:pt x="86917" y="364325"/>
                </a:lnTo>
                <a:lnTo>
                  <a:pt x="79375" y="362712"/>
                </a:lnTo>
                <a:close/>
              </a:path>
              <a:path w="399414" h="422275">
                <a:moveTo>
                  <a:pt x="227456" y="362712"/>
                </a:moveTo>
                <a:lnTo>
                  <a:pt x="171831" y="362712"/>
                </a:lnTo>
                <a:lnTo>
                  <a:pt x="164288" y="364325"/>
                </a:lnTo>
                <a:lnTo>
                  <a:pt x="157972" y="368665"/>
                </a:lnTo>
                <a:lnTo>
                  <a:pt x="153632" y="374981"/>
                </a:lnTo>
                <a:lnTo>
                  <a:pt x="152019" y="382524"/>
                </a:lnTo>
                <a:lnTo>
                  <a:pt x="152019" y="402336"/>
                </a:lnTo>
                <a:lnTo>
                  <a:pt x="153632" y="409878"/>
                </a:lnTo>
                <a:lnTo>
                  <a:pt x="157972" y="416194"/>
                </a:lnTo>
                <a:lnTo>
                  <a:pt x="164288" y="420534"/>
                </a:lnTo>
                <a:lnTo>
                  <a:pt x="171831" y="422148"/>
                </a:lnTo>
                <a:lnTo>
                  <a:pt x="227456" y="422148"/>
                </a:lnTo>
                <a:lnTo>
                  <a:pt x="234999" y="420534"/>
                </a:lnTo>
                <a:lnTo>
                  <a:pt x="241315" y="416194"/>
                </a:lnTo>
                <a:lnTo>
                  <a:pt x="245655" y="409878"/>
                </a:lnTo>
                <a:lnTo>
                  <a:pt x="247269" y="402336"/>
                </a:lnTo>
                <a:lnTo>
                  <a:pt x="247269" y="399669"/>
                </a:lnTo>
                <a:lnTo>
                  <a:pt x="174498" y="399669"/>
                </a:lnTo>
                <a:lnTo>
                  <a:pt x="174498" y="385191"/>
                </a:lnTo>
                <a:lnTo>
                  <a:pt x="247269" y="385191"/>
                </a:lnTo>
                <a:lnTo>
                  <a:pt x="247269" y="382524"/>
                </a:lnTo>
                <a:lnTo>
                  <a:pt x="245655" y="374981"/>
                </a:lnTo>
                <a:lnTo>
                  <a:pt x="241315" y="368665"/>
                </a:lnTo>
                <a:lnTo>
                  <a:pt x="234999" y="364325"/>
                </a:lnTo>
                <a:lnTo>
                  <a:pt x="227456" y="362712"/>
                </a:lnTo>
                <a:close/>
              </a:path>
              <a:path w="399414" h="422275">
                <a:moveTo>
                  <a:pt x="375538" y="362712"/>
                </a:moveTo>
                <a:lnTo>
                  <a:pt x="319913" y="362712"/>
                </a:lnTo>
                <a:lnTo>
                  <a:pt x="312370" y="364325"/>
                </a:lnTo>
                <a:lnTo>
                  <a:pt x="306054" y="368665"/>
                </a:lnTo>
                <a:lnTo>
                  <a:pt x="301714" y="374981"/>
                </a:lnTo>
                <a:lnTo>
                  <a:pt x="300100" y="382524"/>
                </a:lnTo>
                <a:lnTo>
                  <a:pt x="300100" y="402336"/>
                </a:lnTo>
                <a:lnTo>
                  <a:pt x="301714" y="409878"/>
                </a:lnTo>
                <a:lnTo>
                  <a:pt x="306054" y="416194"/>
                </a:lnTo>
                <a:lnTo>
                  <a:pt x="312370" y="420534"/>
                </a:lnTo>
                <a:lnTo>
                  <a:pt x="319913" y="422148"/>
                </a:lnTo>
                <a:lnTo>
                  <a:pt x="375538" y="422148"/>
                </a:lnTo>
                <a:lnTo>
                  <a:pt x="383081" y="420534"/>
                </a:lnTo>
                <a:lnTo>
                  <a:pt x="389397" y="416194"/>
                </a:lnTo>
                <a:lnTo>
                  <a:pt x="393737" y="409878"/>
                </a:lnTo>
                <a:lnTo>
                  <a:pt x="395350" y="402336"/>
                </a:lnTo>
                <a:lnTo>
                  <a:pt x="395350" y="399669"/>
                </a:lnTo>
                <a:lnTo>
                  <a:pt x="322580" y="399669"/>
                </a:lnTo>
                <a:lnTo>
                  <a:pt x="322580" y="385191"/>
                </a:lnTo>
                <a:lnTo>
                  <a:pt x="395350" y="385191"/>
                </a:lnTo>
                <a:lnTo>
                  <a:pt x="395350" y="382524"/>
                </a:lnTo>
                <a:lnTo>
                  <a:pt x="393737" y="374981"/>
                </a:lnTo>
                <a:lnTo>
                  <a:pt x="389397" y="368665"/>
                </a:lnTo>
                <a:lnTo>
                  <a:pt x="383081" y="364325"/>
                </a:lnTo>
                <a:lnTo>
                  <a:pt x="375538" y="362712"/>
                </a:lnTo>
                <a:close/>
              </a:path>
              <a:path w="399414" h="422275">
                <a:moveTo>
                  <a:pt x="99187" y="385191"/>
                </a:moveTo>
                <a:lnTo>
                  <a:pt x="76707" y="385191"/>
                </a:lnTo>
                <a:lnTo>
                  <a:pt x="76707" y="399669"/>
                </a:lnTo>
                <a:lnTo>
                  <a:pt x="99187" y="399669"/>
                </a:lnTo>
                <a:lnTo>
                  <a:pt x="99187" y="385191"/>
                </a:lnTo>
                <a:close/>
              </a:path>
              <a:path w="399414" h="422275">
                <a:moveTo>
                  <a:pt x="247269" y="385191"/>
                </a:moveTo>
                <a:lnTo>
                  <a:pt x="224789" y="385191"/>
                </a:lnTo>
                <a:lnTo>
                  <a:pt x="224789" y="399669"/>
                </a:lnTo>
                <a:lnTo>
                  <a:pt x="247269" y="399669"/>
                </a:lnTo>
                <a:lnTo>
                  <a:pt x="247269" y="385191"/>
                </a:lnTo>
                <a:close/>
              </a:path>
              <a:path w="399414" h="422275">
                <a:moveTo>
                  <a:pt x="395350" y="385191"/>
                </a:moveTo>
                <a:lnTo>
                  <a:pt x="372871" y="385191"/>
                </a:lnTo>
                <a:lnTo>
                  <a:pt x="372871" y="399669"/>
                </a:lnTo>
                <a:lnTo>
                  <a:pt x="395350" y="399669"/>
                </a:lnTo>
                <a:lnTo>
                  <a:pt x="395350" y="385191"/>
                </a:lnTo>
                <a:close/>
              </a:path>
              <a:path w="399414" h="422275">
                <a:moveTo>
                  <a:pt x="339725" y="304800"/>
                </a:moveTo>
                <a:lnTo>
                  <a:pt x="59562" y="304800"/>
                </a:lnTo>
                <a:lnTo>
                  <a:pt x="52165" y="306393"/>
                </a:lnTo>
                <a:lnTo>
                  <a:pt x="46291" y="310689"/>
                </a:lnTo>
                <a:lnTo>
                  <a:pt x="42417" y="316962"/>
                </a:lnTo>
                <a:lnTo>
                  <a:pt x="41020" y="324485"/>
                </a:lnTo>
                <a:lnTo>
                  <a:pt x="41020" y="362712"/>
                </a:lnTo>
                <a:lnTo>
                  <a:pt x="62102" y="362712"/>
                </a:lnTo>
                <a:lnTo>
                  <a:pt x="62102" y="327152"/>
                </a:lnTo>
                <a:lnTo>
                  <a:pt x="359663" y="327152"/>
                </a:lnTo>
                <a:lnTo>
                  <a:pt x="359663" y="324485"/>
                </a:lnTo>
                <a:lnTo>
                  <a:pt x="358048" y="316962"/>
                </a:lnTo>
                <a:lnTo>
                  <a:pt x="353694" y="310689"/>
                </a:lnTo>
                <a:lnTo>
                  <a:pt x="347341" y="306393"/>
                </a:lnTo>
                <a:lnTo>
                  <a:pt x="339725" y="304800"/>
                </a:lnTo>
                <a:close/>
              </a:path>
              <a:path w="399414" h="422275">
                <a:moveTo>
                  <a:pt x="210185" y="327152"/>
                </a:moveTo>
                <a:lnTo>
                  <a:pt x="189102" y="327152"/>
                </a:lnTo>
                <a:lnTo>
                  <a:pt x="189102" y="362712"/>
                </a:lnTo>
                <a:lnTo>
                  <a:pt x="210185" y="362712"/>
                </a:lnTo>
                <a:lnTo>
                  <a:pt x="210185" y="327152"/>
                </a:lnTo>
                <a:close/>
              </a:path>
              <a:path w="399414" h="422275">
                <a:moveTo>
                  <a:pt x="359663" y="327152"/>
                </a:moveTo>
                <a:lnTo>
                  <a:pt x="337185" y="327152"/>
                </a:lnTo>
                <a:lnTo>
                  <a:pt x="337185" y="362712"/>
                </a:lnTo>
                <a:lnTo>
                  <a:pt x="359663" y="362712"/>
                </a:lnTo>
                <a:lnTo>
                  <a:pt x="359663" y="327152"/>
                </a:lnTo>
                <a:close/>
              </a:path>
              <a:path w="399414" h="422275">
                <a:moveTo>
                  <a:pt x="210185" y="265175"/>
                </a:moveTo>
                <a:lnTo>
                  <a:pt x="189102" y="265175"/>
                </a:lnTo>
                <a:lnTo>
                  <a:pt x="189102" y="304800"/>
                </a:lnTo>
                <a:lnTo>
                  <a:pt x="210185" y="304800"/>
                </a:lnTo>
                <a:lnTo>
                  <a:pt x="210185" y="265175"/>
                </a:lnTo>
                <a:close/>
              </a:path>
              <a:path w="399414" h="422275">
                <a:moveTo>
                  <a:pt x="193039" y="0"/>
                </a:moveTo>
                <a:lnTo>
                  <a:pt x="153368" y="7235"/>
                </a:lnTo>
                <a:lnTo>
                  <a:pt x="119506" y="27209"/>
                </a:lnTo>
                <a:lnTo>
                  <a:pt x="94313" y="57328"/>
                </a:lnTo>
                <a:lnTo>
                  <a:pt x="80644" y="94996"/>
                </a:lnTo>
                <a:lnTo>
                  <a:pt x="49077" y="103012"/>
                </a:lnTo>
                <a:lnTo>
                  <a:pt x="23463" y="121412"/>
                </a:lnTo>
                <a:lnTo>
                  <a:pt x="6278" y="147716"/>
                </a:lnTo>
                <a:lnTo>
                  <a:pt x="0" y="179450"/>
                </a:lnTo>
                <a:lnTo>
                  <a:pt x="6736" y="212883"/>
                </a:lnTo>
                <a:lnTo>
                  <a:pt x="25130" y="240125"/>
                </a:lnTo>
                <a:lnTo>
                  <a:pt x="52452" y="258460"/>
                </a:lnTo>
                <a:lnTo>
                  <a:pt x="85979" y="265175"/>
                </a:lnTo>
                <a:lnTo>
                  <a:pt x="319913" y="265175"/>
                </a:lnTo>
                <a:lnTo>
                  <a:pt x="350746" y="258921"/>
                </a:lnTo>
                <a:lnTo>
                  <a:pt x="375983" y="241903"/>
                </a:lnTo>
                <a:lnTo>
                  <a:pt x="377166" y="240157"/>
                </a:lnTo>
                <a:lnTo>
                  <a:pt x="85979" y="240157"/>
                </a:lnTo>
                <a:lnTo>
                  <a:pt x="62489" y="235297"/>
                </a:lnTo>
                <a:lnTo>
                  <a:pt x="43132" y="222138"/>
                </a:lnTo>
                <a:lnTo>
                  <a:pt x="29989" y="202813"/>
                </a:lnTo>
                <a:lnTo>
                  <a:pt x="25145" y="179450"/>
                </a:lnTo>
                <a:lnTo>
                  <a:pt x="29989" y="156233"/>
                </a:lnTo>
                <a:lnTo>
                  <a:pt x="43132" y="137350"/>
                </a:lnTo>
                <a:lnTo>
                  <a:pt x="62489" y="124658"/>
                </a:lnTo>
                <a:lnTo>
                  <a:pt x="85979" y="120015"/>
                </a:lnTo>
                <a:lnTo>
                  <a:pt x="103258" y="120015"/>
                </a:lnTo>
                <a:lnTo>
                  <a:pt x="104393" y="108204"/>
                </a:lnTo>
                <a:lnTo>
                  <a:pt x="113458" y="75703"/>
                </a:lnTo>
                <a:lnTo>
                  <a:pt x="132905" y="49275"/>
                </a:lnTo>
                <a:lnTo>
                  <a:pt x="160258" y="31515"/>
                </a:lnTo>
                <a:lnTo>
                  <a:pt x="193039" y="25019"/>
                </a:lnTo>
                <a:lnTo>
                  <a:pt x="262232" y="25019"/>
                </a:lnTo>
                <a:lnTo>
                  <a:pt x="236110" y="8348"/>
                </a:lnTo>
                <a:lnTo>
                  <a:pt x="193039" y="0"/>
                </a:lnTo>
                <a:close/>
              </a:path>
              <a:path w="399414" h="422275">
                <a:moveTo>
                  <a:pt x="377062" y="130556"/>
                </a:moveTo>
                <a:lnTo>
                  <a:pt x="319913" y="130556"/>
                </a:lnTo>
                <a:lnTo>
                  <a:pt x="340655" y="134959"/>
                </a:lnTo>
                <a:lnTo>
                  <a:pt x="357933" y="146923"/>
                </a:lnTo>
                <a:lnTo>
                  <a:pt x="369758" y="164578"/>
                </a:lnTo>
                <a:lnTo>
                  <a:pt x="374142" y="186055"/>
                </a:lnTo>
                <a:lnTo>
                  <a:pt x="369758" y="206724"/>
                </a:lnTo>
                <a:lnTo>
                  <a:pt x="357933" y="223964"/>
                </a:lnTo>
                <a:lnTo>
                  <a:pt x="340655" y="235775"/>
                </a:lnTo>
                <a:lnTo>
                  <a:pt x="319913" y="240157"/>
                </a:lnTo>
                <a:lnTo>
                  <a:pt x="377166" y="240157"/>
                </a:lnTo>
                <a:lnTo>
                  <a:pt x="393029" y="216741"/>
                </a:lnTo>
                <a:lnTo>
                  <a:pt x="399288" y="186055"/>
                </a:lnTo>
                <a:lnTo>
                  <a:pt x="393029" y="154507"/>
                </a:lnTo>
                <a:lnTo>
                  <a:pt x="377062" y="130556"/>
                </a:lnTo>
                <a:close/>
              </a:path>
              <a:path w="399414" h="422275">
                <a:moveTo>
                  <a:pt x="262232" y="25019"/>
                </a:moveTo>
                <a:lnTo>
                  <a:pt x="193039" y="25019"/>
                </a:lnTo>
                <a:lnTo>
                  <a:pt x="227716" y="32172"/>
                </a:lnTo>
                <a:lnTo>
                  <a:pt x="256333" y="51577"/>
                </a:lnTo>
                <a:lnTo>
                  <a:pt x="275782" y="80150"/>
                </a:lnTo>
                <a:lnTo>
                  <a:pt x="282956" y="114808"/>
                </a:lnTo>
                <a:lnTo>
                  <a:pt x="282956" y="118745"/>
                </a:lnTo>
                <a:lnTo>
                  <a:pt x="281558" y="121412"/>
                </a:lnTo>
                <a:lnTo>
                  <a:pt x="280288" y="142494"/>
                </a:lnTo>
                <a:lnTo>
                  <a:pt x="300100" y="134620"/>
                </a:lnTo>
                <a:lnTo>
                  <a:pt x="305435" y="131953"/>
                </a:lnTo>
                <a:lnTo>
                  <a:pt x="312038" y="130556"/>
                </a:lnTo>
                <a:lnTo>
                  <a:pt x="377062" y="130556"/>
                </a:lnTo>
                <a:lnTo>
                  <a:pt x="375983" y="128936"/>
                </a:lnTo>
                <a:lnTo>
                  <a:pt x="350746" y="111795"/>
                </a:lnTo>
                <a:lnTo>
                  <a:pt x="326169" y="106807"/>
                </a:lnTo>
                <a:lnTo>
                  <a:pt x="308101" y="106807"/>
                </a:lnTo>
                <a:lnTo>
                  <a:pt x="296963" y="65097"/>
                </a:lnTo>
                <a:lnTo>
                  <a:pt x="271859" y="31162"/>
                </a:lnTo>
                <a:lnTo>
                  <a:pt x="262232" y="25019"/>
                </a:lnTo>
                <a:close/>
              </a:path>
              <a:path w="399414" h="422275">
                <a:moveTo>
                  <a:pt x="103258" y="120015"/>
                </a:moveTo>
                <a:lnTo>
                  <a:pt x="91186" y="120015"/>
                </a:lnTo>
                <a:lnTo>
                  <a:pt x="103124" y="121412"/>
                </a:lnTo>
                <a:lnTo>
                  <a:pt x="103258" y="120015"/>
                </a:lnTo>
                <a:close/>
              </a:path>
              <a:path w="399414" h="422275">
                <a:moveTo>
                  <a:pt x="319913" y="105537"/>
                </a:moveTo>
                <a:lnTo>
                  <a:pt x="312038" y="105537"/>
                </a:lnTo>
                <a:lnTo>
                  <a:pt x="308101" y="106807"/>
                </a:lnTo>
                <a:lnTo>
                  <a:pt x="326169" y="106807"/>
                </a:lnTo>
                <a:lnTo>
                  <a:pt x="319913" y="105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3322" y="3214100"/>
            <a:ext cx="1129847" cy="11933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9022" y="2670429"/>
            <a:ext cx="44450" cy="9525"/>
          </a:xfrm>
          <a:custGeom>
            <a:avLst/>
            <a:gdLst/>
            <a:ahLst/>
            <a:cxnLst/>
            <a:rect l="l" t="t" r="r" b="b"/>
            <a:pathLst>
              <a:path w="44450" h="9525">
                <a:moveTo>
                  <a:pt x="44196" y="0"/>
                </a:moveTo>
                <a:lnTo>
                  <a:pt x="0" y="0"/>
                </a:lnTo>
                <a:lnTo>
                  <a:pt x="0" y="9144"/>
                </a:lnTo>
                <a:lnTo>
                  <a:pt x="44196" y="9144"/>
                </a:lnTo>
                <a:lnTo>
                  <a:pt x="4419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61661" y="1460119"/>
            <a:ext cx="1776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https://docs.docker.com/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1661" y="1948688"/>
            <a:ext cx="36195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0"/>
              </a:rPr>
              <a:t>https://azure.microsoft.com/es-es/services/devops/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1661" y="2437257"/>
            <a:ext cx="2352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1"/>
              </a:rPr>
              <a:t>https://aws.amazon.com/devops/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61661" y="2925826"/>
            <a:ext cx="2598420" cy="2682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2"/>
              </a:rPr>
              <a:t>https://www.sonarqube.org/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3850"/>
              </a:lnSpc>
              <a:spcBef>
                <a:spcPts val="480"/>
              </a:spcBef>
            </a:pP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3"/>
              </a:rPr>
              <a:t>https://helm.sh/ </a:t>
            </a: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4"/>
              </a:rPr>
              <a:t>https://www.ansible.com/ </a:t>
            </a: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https://www.terraform.io/ </a:t>
            </a: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6"/>
              </a:rPr>
              <a:t>https://prometheus.io/ </a:t>
            </a: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7"/>
              </a:rPr>
              <a:t>https://www.elastic.co/observability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608" y="1804238"/>
            <a:ext cx="29610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2FA2DC"/>
                </a:solidFill>
                <a:latin typeface="Arial"/>
                <a:cs typeface="Arial"/>
              </a:rPr>
              <a:t>Ejercicios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0111" y="1554480"/>
            <a:ext cx="399415" cy="422275"/>
          </a:xfrm>
          <a:custGeom>
            <a:avLst/>
            <a:gdLst/>
            <a:ahLst/>
            <a:cxnLst/>
            <a:rect l="l" t="t" r="r" b="b"/>
            <a:pathLst>
              <a:path w="399414" h="422275">
                <a:moveTo>
                  <a:pt x="79375" y="362712"/>
                </a:moveTo>
                <a:lnTo>
                  <a:pt x="23749" y="362712"/>
                </a:lnTo>
                <a:lnTo>
                  <a:pt x="16206" y="364325"/>
                </a:lnTo>
                <a:lnTo>
                  <a:pt x="9890" y="368665"/>
                </a:lnTo>
                <a:lnTo>
                  <a:pt x="5550" y="374981"/>
                </a:lnTo>
                <a:lnTo>
                  <a:pt x="3937" y="382524"/>
                </a:lnTo>
                <a:lnTo>
                  <a:pt x="3937" y="402336"/>
                </a:lnTo>
                <a:lnTo>
                  <a:pt x="5550" y="409878"/>
                </a:lnTo>
                <a:lnTo>
                  <a:pt x="9890" y="416194"/>
                </a:lnTo>
                <a:lnTo>
                  <a:pt x="16206" y="420534"/>
                </a:lnTo>
                <a:lnTo>
                  <a:pt x="23749" y="422148"/>
                </a:lnTo>
                <a:lnTo>
                  <a:pt x="79375" y="422148"/>
                </a:lnTo>
                <a:lnTo>
                  <a:pt x="86917" y="420534"/>
                </a:lnTo>
                <a:lnTo>
                  <a:pt x="93233" y="416194"/>
                </a:lnTo>
                <a:lnTo>
                  <a:pt x="97573" y="409878"/>
                </a:lnTo>
                <a:lnTo>
                  <a:pt x="99187" y="402336"/>
                </a:lnTo>
                <a:lnTo>
                  <a:pt x="99187" y="399669"/>
                </a:lnTo>
                <a:lnTo>
                  <a:pt x="26415" y="399669"/>
                </a:lnTo>
                <a:lnTo>
                  <a:pt x="26415" y="385191"/>
                </a:lnTo>
                <a:lnTo>
                  <a:pt x="99187" y="385191"/>
                </a:lnTo>
                <a:lnTo>
                  <a:pt x="99187" y="382524"/>
                </a:lnTo>
                <a:lnTo>
                  <a:pt x="97573" y="374981"/>
                </a:lnTo>
                <a:lnTo>
                  <a:pt x="93233" y="368665"/>
                </a:lnTo>
                <a:lnTo>
                  <a:pt x="86917" y="364325"/>
                </a:lnTo>
                <a:lnTo>
                  <a:pt x="79375" y="362712"/>
                </a:lnTo>
                <a:close/>
              </a:path>
              <a:path w="399414" h="422275">
                <a:moveTo>
                  <a:pt x="227456" y="362712"/>
                </a:moveTo>
                <a:lnTo>
                  <a:pt x="171831" y="362712"/>
                </a:lnTo>
                <a:lnTo>
                  <a:pt x="164288" y="364325"/>
                </a:lnTo>
                <a:lnTo>
                  <a:pt x="157972" y="368665"/>
                </a:lnTo>
                <a:lnTo>
                  <a:pt x="153632" y="374981"/>
                </a:lnTo>
                <a:lnTo>
                  <a:pt x="152019" y="382524"/>
                </a:lnTo>
                <a:lnTo>
                  <a:pt x="152019" y="402336"/>
                </a:lnTo>
                <a:lnTo>
                  <a:pt x="153632" y="409878"/>
                </a:lnTo>
                <a:lnTo>
                  <a:pt x="157972" y="416194"/>
                </a:lnTo>
                <a:lnTo>
                  <a:pt x="164288" y="420534"/>
                </a:lnTo>
                <a:lnTo>
                  <a:pt x="171831" y="422148"/>
                </a:lnTo>
                <a:lnTo>
                  <a:pt x="227456" y="422148"/>
                </a:lnTo>
                <a:lnTo>
                  <a:pt x="234999" y="420534"/>
                </a:lnTo>
                <a:lnTo>
                  <a:pt x="241315" y="416194"/>
                </a:lnTo>
                <a:lnTo>
                  <a:pt x="245655" y="409878"/>
                </a:lnTo>
                <a:lnTo>
                  <a:pt x="247269" y="402336"/>
                </a:lnTo>
                <a:lnTo>
                  <a:pt x="247269" y="399669"/>
                </a:lnTo>
                <a:lnTo>
                  <a:pt x="174498" y="399669"/>
                </a:lnTo>
                <a:lnTo>
                  <a:pt x="174498" y="385191"/>
                </a:lnTo>
                <a:lnTo>
                  <a:pt x="247269" y="385191"/>
                </a:lnTo>
                <a:lnTo>
                  <a:pt x="247269" y="382524"/>
                </a:lnTo>
                <a:lnTo>
                  <a:pt x="245655" y="374981"/>
                </a:lnTo>
                <a:lnTo>
                  <a:pt x="241315" y="368665"/>
                </a:lnTo>
                <a:lnTo>
                  <a:pt x="234999" y="364325"/>
                </a:lnTo>
                <a:lnTo>
                  <a:pt x="227456" y="362712"/>
                </a:lnTo>
                <a:close/>
              </a:path>
              <a:path w="399414" h="422275">
                <a:moveTo>
                  <a:pt x="375538" y="362712"/>
                </a:moveTo>
                <a:lnTo>
                  <a:pt x="319913" y="362712"/>
                </a:lnTo>
                <a:lnTo>
                  <a:pt x="312370" y="364325"/>
                </a:lnTo>
                <a:lnTo>
                  <a:pt x="306054" y="368665"/>
                </a:lnTo>
                <a:lnTo>
                  <a:pt x="301714" y="374981"/>
                </a:lnTo>
                <a:lnTo>
                  <a:pt x="300100" y="382524"/>
                </a:lnTo>
                <a:lnTo>
                  <a:pt x="300100" y="402336"/>
                </a:lnTo>
                <a:lnTo>
                  <a:pt x="301714" y="409878"/>
                </a:lnTo>
                <a:lnTo>
                  <a:pt x="306054" y="416194"/>
                </a:lnTo>
                <a:lnTo>
                  <a:pt x="312370" y="420534"/>
                </a:lnTo>
                <a:lnTo>
                  <a:pt x="319913" y="422148"/>
                </a:lnTo>
                <a:lnTo>
                  <a:pt x="375538" y="422148"/>
                </a:lnTo>
                <a:lnTo>
                  <a:pt x="383081" y="420534"/>
                </a:lnTo>
                <a:lnTo>
                  <a:pt x="389397" y="416194"/>
                </a:lnTo>
                <a:lnTo>
                  <a:pt x="393737" y="409878"/>
                </a:lnTo>
                <a:lnTo>
                  <a:pt x="395350" y="402336"/>
                </a:lnTo>
                <a:lnTo>
                  <a:pt x="395350" y="399669"/>
                </a:lnTo>
                <a:lnTo>
                  <a:pt x="322580" y="399669"/>
                </a:lnTo>
                <a:lnTo>
                  <a:pt x="322580" y="385191"/>
                </a:lnTo>
                <a:lnTo>
                  <a:pt x="395350" y="385191"/>
                </a:lnTo>
                <a:lnTo>
                  <a:pt x="395350" y="382524"/>
                </a:lnTo>
                <a:lnTo>
                  <a:pt x="393737" y="374981"/>
                </a:lnTo>
                <a:lnTo>
                  <a:pt x="389397" y="368665"/>
                </a:lnTo>
                <a:lnTo>
                  <a:pt x="383081" y="364325"/>
                </a:lnTo>
                <a:lnTo>
                  <a:pt x="375538" y="362712"/>
                </a:lnTo>
                <a:close/>
              </a:path>
              <a:path w="399414" h="422275">
                <a:moveTo>
                  <a:pt x="99187" y="385191"/>
                </a:moveTo>
                <a:lnTo>
                  <a:pt x="76707" y="385191"/>
                </a:lnTo>
                <a:lnTo>
                  <a:pt x="76707" y="399669"/>
                </a:lnTo>
                <a:lnTo>
                  <a:pt x="99187" y="399669"/>
                </a:lnTo>
                <a:lnTo>
                  <a:pt x="99187" y="385191"/>
                </a:lnTo>
                <a:close/>
              </a:path>
              <a:path w="399414" h="422275">
                <a:moveTo>
                  <a:pt x="247269" y="385191"/>
                </a:moveTo>
                <a:lnTo>
                  <a:pt x="224789" y="385191"/>
                </a:lnTo>
                <a:lnTo>
                  <a:pt x="224789" y="399669"/>
                </a:lnTo>
                <a:lnTo>
                  <a:pt x="247269" y="399669"/>
                </a:lnTo>
                <a:lnTo>
                  <a:pt x="247269" y="385191"/>
                </a:lnTo>
                <a:close/>
              </a:path>
              <a:path w="399414" h="422275">
                <a:moveTo>
                  <a:pt x="395350" y="385191"/>
                </a:moveTo>
                <a:lnTo>
                  <a:pt x="372871" y="385191"/>
                </a:lnTo>
                <a:lnTo>
                  <a:pt x="372871" y="399669"/>
                </a:lnTo>
                <a:lnTo>
                  <a:pt x="395350" y="399669"/>
                </a:lnTo>
                <a:lnTo>
                  <a:pt x="395350" y="385191"/>
                </a:lnTo>
                <a:close/>
              </a:path>
              <a:path w="399414" h="422275">
                <a:moveTo>
                  <a:pt x="339725" y="304800"/>
                </a:moveTo>
                <a:lnTo>
                  <a:pt x="59562" y="304800"/>
                </a:lnTo>
                <a:lnTo>
                  <a:pt x="52165" y="306393"/>
                </a:lnTo>
                <a:lnTo>
                  <a:pt x="46291" y="310689"/>
                </a:lnTo>
                <a:lnTo>
                  <a:pt x="42417" y="316962"/>
                </a:lnTo>
                <a:lnTo>
                  <a:pt x="41020" y="324485"/>
                </a:lnTo>
                <a:lnTo>
                  <a:pt x="41020" y="362712"/>
                </a:lnTo>
                <a:lnTo>
                  <a:pt x="62102" y="362712"/>
                </a:lnTo>
                <a:lnTo>
                  <a:pt x="62102" y="327152"/>
                </a:lnTo>
                <a:lnTo>
                  <a:pt x="359663" y="327152"/>
                </a:lnTo>
                <a:lnTo>
                  <a:pt x="359663" y="324485"/>
                </a:lnTo>
                <a:lnTo>
                  <a:pt x="358048" y="316962"/>
                </a:lnTo>
                <a:lnTo>
                  <a:pt x="353694" y="310689"/>
                </a:lnTo>
                <a:lnTo>
                  <a:pt x="347341" y="306393"/>
                </a:lnTo>
                <a:lnTo>
                  <a:pt x="339725" y="304800"/>
                </a:lnTo>
                <a:close/>
              </a:path>
              <a:path w="399414" h="422275">
                <a:moveTo>
                  <a:pt x="210185" y="327152"/>
                </a:moveTo>
                <a:lnTo>
                  <a:pt x="189102" y="327152"/>
                </a:lnTo>
                <a:lnTo>
                  <a:pt x="189102" y="362712"/>
                </a:lnTo>
                <a:lnTo>
                  <a:pt x="210185" y="362712"/>
                </a:lnTo>
                <a:lnTo>
                  <a:pt x="210185" y="327152"/>
                </a:lnTo>
                <a:close/>
              </a:path>
              <a:path w="399414" h="422275">
                <a:moveTo>
                  <a:pt x="359663" y="327152"/>
                </a:moveTo>
                <a:lnTo>
                  <a:pt x="337185" y="327152"/>
                </a:lnTo>
                <a:lnTo>
                  <a:pt x="337185" y="362712"/>
                </a:lnTo>
                <a:lnTo>
                  <a:pt x="359663" y="362712"/>
                </a:lnTo>
                <a:lnTo>
                  <a:pt x="359663" y="327152"/>
                </a:lnTo>
                <a:close/>
              </a:path>
              <a:path w="399414" h="422275">
                <a:moveTo>
                  <a:pt x="210185" y="265175"/>
                </a:moveTo>
                <a:lnTo>
                  <a:pt x="189102" y="265175"/>
                </a:lnTo>
                <a:lnTo>
                  <a:pt x="189102" y="304800"/>
                </a:lnTo>
                <a:lnTo>
                  <a:pt x="210185" y="304800"/>
                </a:lnTo>
                <a:lnTo>
                  <a:pt x="210185" y="265175"/>
                </a:lnTo>
                <a:close/>
              </a:path>
              <a:path w="399414" h="422275">
                <a:moveTo>
                  <a:pt x="193039" y="0"/>
                </a:moveTo>
                <a:lnTo>
                  <a:pt x="153368" y="7235"/>
                </a:lnTo>
                <a:lnTo>
                  <a:pt x="119506" y="27209"/>
                </a:lnTo>
                <a:lnTo>
                  <a:pt x="94313" y="57328"/>
                </a:lnTo>
                <a:lnTo>
                  <a:pt x="80644" y="94996"/>
                </a:lnTo>
                <a:lnTo>
                  <a:pt x="49077" y="103012"/>
                </a:lnTo>
                <a:lnTo>
                  <a:pt x="23463" y="121412"/>
                </a:lnTo>
                <a:lnTo>
                  <a:pt x="6278" y="147716"/>
                </a:lnTo>
                <a:lnTo>
                  <a:pt x="0" y="179450"/>
                </a:lnTo>
                <a:lnTo>
                  <a:pt x="6736" y="212883"/>
                </a:lnTo>
                <a:lnTo>
                  <a:pt x="25130" y="240125"/>
                </a:lnTo>
                <a:lnTo>
                  <a:pt x="52452" y="258460"/>
                </a:lnTo>
                <a:lnTo>
                  <a:pt x="85979" y="265175"/>
                </a:lnTo>
                <a:lnTo>
                  <a:pt x="319913" y="265175"/>
                </a:lnTo>
                <a:lnTo>
                  <a:pt x="350746" y="258921"/>
                </a:lnTo>
                <a:lnTo>
                  <a:pt x="375983" y="241903"/>
                </a:lnTo>
                <a:lnTo>
                  <a:pt x="377166" y="240157"/>
                </a:lnTo>
                <a:lnTo>
                  <a:pt x="85979" y="240157"/>
                </a:lnTo>
                <a:lnTo>
                  <a:pt x="62489" y="235297"/>
                </a:lnTo>
                <a:lnTo>
                  <a:pt x="43132" y="222138"/>
                </a:lnTo>
                <a:lnTo>
                  <a:pt x="29989" y="202813"/>
                </a:lnTo>
                <a:lnTo>
                  <a:pt x="25145" y="179450"/>
                </a:lnTo>
                <a:lnTo>
                  <a:pt x="29989" y="156233"/>
                </a:lnTo>
                <a:lnTo>
                  <a:pt x="43132" y="137350"/>
                </a:lnTo>
                <a:lnTo>
                  <a:pt x="62489" y="124658"/>
                </a:lnTo>
                <a:lnTo>
                  <a:pt x="85979" y="120015"/>
                </a:lnTo>
                <a:lnTo>
                  <a:pt x="103258" y="120015"/>
                </a:lnTo>
                <a:lnTo>
                  <a:pt x="104393" y="108204"/>
                </a:lnTo>
                <a:lnTo>
                  <a:pt x="113458" y="75703"/>
                </a:lnTo>
                <a:lnTo>
                  <a:pt x="132905" y="49275"/>
                </a:lnTo>
                <a:lnTo>
                  <a:pt x="160258" y="31515"/>
                </a:lnTo>
                <a:lnTo>
                  <a:pt x="193039" y="25019"/>
                </a:lnTo>
                <a:lnTo>
                  <a:pt x="262232" y="25019"/>
                </a:lnTo>
                <a:lnTo>
                  <a:pt x="236110" y="8348"/>
                </a:lnTo>
                <a:lnTo>
                  <a:pt x="193039" y="0"/>
                </a:lnTo>
                <a:close/>
              </a:path>
              <a:path w="399414" h="422275">
                <a:moveTo>
                  <a:pt x="377062" y="130556"/>
                </a:moveTo>
                <a:lnTo>
                  <a:pt x="319913" y="130556"/>
                </a:lnTo>
                <a:lnTo>
                  <a:pt x="340655" y="134959"/>
                </a:lnTo>
                <a:lnTo>
                  <a:pt x="357933" y="146923"/>
                </a:lnTo>
                <a:lnTo>
                  <a:pt x="369758" y="164578"/>
                </a:lnTo>
                <a:lnTo>
                  <a:pt x="374142" y="186055"/>
                </a:lnTo>
                <a:lnTo>
                  <a:pt x="369758" y="206724"/>
                </a:lnTo>
                <a:lnTo>
                  <a:pt x="357933" y="223964"/>
                </a:lnTo>
                <a:lnTo>
                  <a:pt x="340655" y="235775"/>
                </a:lnTo>
                <a:lnTo>
                  <a:pt x="319913" y="240157"/>
                </a:lnTo>
                <a:lnTo>
                  <a:pt x="377166" y="240157"/>
                </a:lnTo>
                <a:lnTo>
                  <a:pt x="393029" y="216741"/>
                </a:lnTo>
                <a:lnTo>
                  <a:pt x="399288" y="186055"/>
                </a:lnTo>
                <a:lnTo>
                  <a:pt x="393029" y="154507"/>
                </a:lnTo>
                <a:lnTo>
                  <a:pt x="377062" y="130556"/>
                </a:lnTo>
                <a:close/>
              </a:path>
              <a:path w="399414" h="422275">
                <a:moveTo>
                  <a:pt x="262232" y="25019"/>
                </a:moveTo>
                <a:lnTo>
                  <a:pt x="193039" y="25019"/>
                </a:lnTo>
                <a:lnTo>
                  <a:pt x="227716" y="32172"/>
                </a:lnTo>
                <a:lnTo>
                  <a:pt x="256333" y="51577"/>
                </a:lnTo>
                <a:lnTo>
                  <a:pt x="275782" y="80150"/>
                </a:lnTo>
                <a:lnTo>
                  <a:pt x="282956" y="114808"/>
                </a:lnTo>
                <a:lnTo>
                  <a:pt x="282956" y="118745"/>
                </a:lnTo>
                <a:lnTo>
                  <a:pt x="281558" y="121412"/>
                </a:lnTo>
                <a:lnTo>
                  <a:pt x="280288" y="142494"/>
                </a:lnTo>
                <a:lnTo>
                  <a:pt x="300100" y="134620"/>
                </a:lnTo>
                <a:lnTo>
                  <a:pt x="305435" y="131953"/>
                </a:lnTo>
                <a:lnTo>
                  <a:pt x="312038" y="130556"/>
                </a:lnTo>
                <a:lnTo>
                  <a:pt x="377062" y="130556"/>
                </a:lnTo>
                <a:lnTo>
                  <a:pt x="375983" y="128936"/>
                </a:lnTo>
                <a:lnTo>
                  <a:pt x="350746" y="111795"/>
                </a:lnTo>
                <a:lnTo>
                  <a:pt x="326169" y="106807"/>
                </a:lnTo>
                <a:lnTo>
                  <a:pt x="308101" y="106807"/>
                </a:lnTo>
                <a:lnTo>
                  <a:pt x="296963" y="65097"/>
                </a:lnTo>
                <a:lnTo>
                  <a:pt x="271859" y="31162"/>
                </a:lnTo>
                <a:lnTo>
                  <a:pt x="262232" y="25019"/>
                </a:lnTo>
                <a:close/>
              </a:path>
              <a:path w="399414" h="422275">
                <a:moveTo>
                  <a:pt x="103258" y="120015"/>
                </a:moveTo>
                <a:lnTo>
                  <a:pt x="91186" y="120015"/>
                </a:lnTo>
                <a:lnTo>
                  <a:pt x="103124" y="121412"/>
                </a:lnTo>
                <a:lnTo>
                  <a:pt x="103258" y="120015"/>
                </a:lnTo>
                <a:close/>
              </a:path>
              <a:path w="399414" h="422275">
                <a:moveTo>
                  <a:pt x="319913" y="105537"/>
                </a:moveTo>
                <a:lnTo>
                  <a:pt x="312038" y="105537"/>
                </a:lnTo>
                <a:lnTo>
                  <a:pt x="308101" y="106807"/>
                </a:lnTo>
                <a:lnTo>
                  <a:pt x="326169" y="106807"/>
                </a:lnTo>
                <a:lnTo>
                  <a:pt x="319913" y="105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90627" y="3219632"/>
            <a:ext cx="1155237" cy="9140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95291" y="1855089"/>
            <a:ext cx="6099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Realizar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ejercicios del material </a:t>
            </a:r>
            <a:r>
              <a:rPr sz="1800" b="1" spc="-10" dirty="0">
                <a:latin typeface="Arial"/>
                <a:cs typeface="Arial"/>
              </a:rPr>
              <a:t>enviado </a:t>
            </a:r>
            <a:r>
              <a:rPr sz="1800" b="1" dirty="0">
                <a:latin typeface="Arial"/>
                <a:cs typeface="Arial"/>
              </a:rPr>
              <a:t>por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Arcitura.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5291" y="2403728"/>
            <a:ext cx="32759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lvl="1" indent="-3810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3700" algn="l"/>
              </a:tabLst>
            </a:pPr>
            <a:r>
              <a:rPr sz="1800" spc="-5" dirty="0">
                <a:latin typeface="Arial"/>
                <a:cs typeface="Arial"/>
              </a:rPr>
              <a:t>Verdadero o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Falso</a:t>
            </a:r>
            <a:endParaRPr sz="1800">
              <a:latin typeface="Arial"/>
              <a:cs typeface="Arial"/>
            </a:endParaRPr>
          </a:p>
          <a:p>
            <a:pPr marL="393065" lvl="1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sz="1800" spc="-5" dirty="0">
                <a:latin typeface="Arial"/>
                <a:cs typeface="Arial"/>
              </a:rPr>
              <a:t>Rellenar espacios 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marL="393065" lvl="1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sz="1800" spc="-5" dirty="0">
                <a:latin typeface="Arial"/>
                <a:cs typeface="Arial"/>
              </a:rPr>
              <a:t>Rellenar espacios 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marL="393700" lvl="1" indent="-381635">
              <a:lnSpc>
                <a:spcPct val="100000"/>
              </a:lnSpc>
              <a:buAutoNum type="arabicPeriod"/>
              <a:tabLst>
                <a:tab pos="394335" algn="l"/>
              </a:tabLst>
            </a:pPr>
            <a:r>
              <a:rPr sz="1800" spc="-10" dirty="0">
                <a:latin typeface="Arial"/>
                <a:cs typeface="Arial"/>
              </a:rPr>
              <a:t>Rellenar </a:t>
            </a:r>
            <a:r>
              <a:rPr sz="1800" spc="-5" dirty="0">
                <a:latin typeface="Arial"/>
                <a:cs typeface="Arial"/>
              </a:rPr>
              <a:t>espacios 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marL="393065" lvl="1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sz="1800" spc="-5" dirty="0">
                <a:latin typeface="Arial"/>
                <a:cs typeface="Arial"/>
              </a:rPr>
              <a:t>Rellenar espacios 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marL="393065" lvl="1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sz="1800" spc="-5" dirty="0">
                <a:latin typeface="Arial"/>
                <a:cs typeface="Arial"/>
              </a:rPr>
              <a:t>Verdadero o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Falso</a:t>
            </a:r>
            <a:endParaRPr sz="1800">
              <a:latin typeface="Arial"/>
              <a:cs typeface="Arial"/>
            </a:endParaRPr>
          </a:p>
          <a:p>
            <a:pPr marL="393065" lvl="1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sz="1800" spc="-5" dirty="0">
                <a:latin typeface="Arial"/>
                <a:cs typeface="Arial"/>
              </a:rPr>
              <a:t>Rellenar espacios 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  <a:p>
            <a:pPr marL="393065" lvl="1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sz="1800" spc="-5" dirty="0">
                <a:latin typeface="Arial"/>
                <a:cs typeface="Arial"/>
              </a:rPr>
              <a:t>Rellenar espacios 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blanco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82870" y="3111246"/>
            <a:ext cx="182562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0" dirty="0">
                <a:latin typeface="Arial"/>
                <a:cs typeface="Arial"/>
              </a:rPr>
              <a:t>G</a:t>
            </a:r>
            <a:r>
              <a:rPr sz="3800" b="0" spc="10" dirty="0">
                <a:latin typeface="Arial"/>
                <a:cs typeface="Arial"/>
              </a:rPr>
              <a:t>r</a:t>
            </a:r>
            <a:r>
              <a:rPr sz="3800" b="0" dirty="0">
                <a:latin typeface="Arial"/>
                <a:cs typeface="Arial"/>
              </a:rPr>
              <a:t>acias.</a:t>
            </a:r>
            <a:endParaRPr sz="3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137" rIns="0" bIns="0" rtlCol="0">
            <a:spAutoFit/>
          </a:bodyPr>
          <a:lstStyle/>
          <a:p>
            <a:pPr marL="2595880" marR="5080" indent="-2274570">
              <a:lnSpc>
                <a:spcPct val="100000"/>
              </a:lnSpc>
              <a:spcBef>
                <a:spcPts val="100"/>
              </a:spcBef>
            </a:pPr>
            <a:r>
              <a:rPr dirty="0"/>
              <a:t>Consulta </a:t>
            </a:r>
            <a:r>
              <a:rPr spc="-5" dirty="0"/>
              <a:t>la programación de cursos para </a:t>
            </a:r>
            <a:r>
              <a:rPr spc="-15" dirty="0"/>
              <a:t>LATAM </a:t>
            </a:r>
            <a:r>
              <a:rPr dirty="0"/>
              <a:t>o </a:t>
            </a:r>
            <a:r>
              <a:rPr spc="-5" dirty="0"/>
              <a:t>contáctanos para </a:t>
            </a:r>
            <a:r>
              <a:rPr dirty="0"/>
              <a:t>los  </a:t>
            </a:r>
            <a:r>
              <a:rPr spc="-5" dirty="0"/>
              <a:t>entrenamientos </a:t>
            </a:r>
            <a:r>
              <a:rPr spc="-10" dirty="0"/>
              <a:t>en </a:t>
            </a:r>
            <a:r>
              <a:rPr dirty="0"/>
              <a:t>tu</a:t>
            </a:r>
            <a:r>
              <a:rPr spc="15" dirty="0"/>
              <a:t> </a:t>
            </a:r>
            <a:r>
              <a:rPr spc="-5" dirty="0"/>
              <a:t>empresa.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297429" y="3113659"/>
            <a:ext cx="759333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094" marR="877569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Más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3000 </a:t>
            </a:r>
            <a:r>
              <a:rPr sz="1800" b="1" spc="-5" dirty="0">
                <a:latin typeface="Arial"/>
                <a:cs typeface="Arial"/>
              </a:rPr>
              <a:t>Estudiantes satisfechos </a:t>
            </a:r>
            <a:r>
              <a:rPr sz="1800" b="1" spc="-10" dirty="0">
                <a:latin typeface="Arial"/>
                <a:cs typeface="Arial"/>
              </a:rPr>
              <a:t>en </a:t>
            </a:r>
            <a:r>
              <a:rPr sz="1800" b="1" dirty="0">
                <a:latin typeface="Arial"/>
                <a:cs typeface="Arial"/>
              </a:rPr>
              <a:t>toda </a:t>
            </a:r>
            <a:r>
              <a:rPr sz="1800" b="1" spc="-15" dirty="0">
                <a:latin typeface="Arial"/>
                <a:cs typeface="Arial"/>
              </a:rPr>
              <a:t>LATAM.  </a:t>
            </a:r>
            <a:r>
              <a:rPr sz="1800" b="1" spc="-5" dirty="0">
                <a:latin typeface="Arial"/>
                <a:cs typeface="Arial"/>
              </a:rPr>
              <a:t>Más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100 Empresas capacitadas en </a:t>
            </a:r>
            <a:r>
              <a:rPr sz="1800" b="1" dirty="0">
                <a:latin typeface="Arial"/>
                <a:cs typeface="Arial"/>
              </a:rPr>
              <a:t>toda </a:t>
            </a:r>
            <a:r>
              <a:rPr sz="1800" b="1" spc="-15" dirty="0">
                <a:latin typeface="Arial"/>
                <a:cs typeface="Arial"/>
              </a:rPr>
              <a:t>LATAM.  </a:t>
            </a:r>
            <a:r>
              <a:rPr sz="1800" b="1" spc="-5" dirty="0">
                <a:latin typeface="Arial"/>
                <a:cs typeface="Arial"/>
              </a:rPr>
              <a:t>Un </a:t>
            </a:r>
            <a:r>
              <a:rPr sz="1800" b="1" dirty="0">
                <a:latin typeface="Arial"/>
                <a:cs typeface="Arial"/>
              </a:rPr>
              <a:t>portafolio </a:t>
            </a:r>
            <a:r>
              <a:rPr sz="1800" b="1" spc="-5" dirty="0">
                <a:latin typeface="Arial"/>
                <a:cs typeface="Arial"/>
              </a:rPr>
              <a:t>amplio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Cursos en </a:t>
            </a:r>
            <a:r>
              <a:rPr sz="1800" b="1" dirty="0">
                <a:latin typeface="Arial"/>
                <a:cs typeface="Arial"/>
              </a:rPr>
              <a:t>modalidad </a:t>
            </a:r>
            <a:r>
              <a:rPr sz="1800" b="1" spc="-10" dirty="0">
                <a:latin typeface="Arial"/>
                <a:cs typeface="Arial"/>
              </a:rPr>
              <a:t>evento, </a:t>
            </a:r>
            <a:r>
              <a:rPr sz="1800" b="1" dirty="0">
                <a:latin typeface="Arial"/>
                <a:cs typeface="Arial"/>
              </a:rPr>
              <a:t>online </a:t>
            </a:r>
            <a:r>
              <a:rPr sz="1800" b="1" spc="-5" dirty="0">
                <a:latin typeface="Arial"/>
                <a:cs typeface="Arial"/>
              </a:rPr>
              <a:t>y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privado.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Primer Partner Certificado </a:t>
            </a: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15" dirty="0">
                <a:latin typeface="Arial"/>
                <a:cs typeface="Arial"/>
              </a:rPr>
              <a:t>LATAM </a:t>
            </a: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10" dirty="0">
                <a:latin typeface="Arial"/>
                <a:cs typeface="Arial"/>
              </a:rPr>
              <a:t>Arcitura </a:t>
            </a:r>
            <a:r>
              <a:rPr sz="1800" b="1" spc="-5" dirty="0">
                <a:latin typeface="Arial"/>
                <a:cs typeface="Arial"/>
              </a:rPr>
              <a:t>desde hace </a:t>
            </a:r>
            <a:r>
              <a:rPr sz="1800" b="1" dirty="0">
                <a:latin typeface="Arial"/>
                <a:cs typeface="Arial"/>
              </a:rPr>
              <a:t>8</a:t>
            </a:r>
            <a:r>
              <a:rPr sz="1800" b="1" spc="1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años.</a:t>
            </a:r>
            <a:endParaRPr sz="18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Instructores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5" dirty="0">
                <a:latin typeface="Arial"/>
                <a:cs typeface="Arial"/>
              </a:rPr>
              <a:t>experiencia y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certificados.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030" y="2038028"/>
            <a:ext cx="11586647" cy="2907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43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Granularidad de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023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Granularidad del</a:t>
            </a:r>
            <a:r>
              <a:rPr sz="2800" b="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Servicio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252756" y="4130516"/>
            <a:ext cx="4827905" cy="2391410"/>
            <a:chOff x="3252756" y="4130516"/>
            <a:chExt cx="4827905" cy="2391410"/>
          </a:xfrm>
        </p:grpSpPr>
        <p:sp>
          <p:nvSpPr>
            <p:cNvPr id="12" name="object 12"/>
            <p:cNvSpPr/>
            <p:nvPr/>
          </p:nvSpPr>
          <p:spPr>
            <a:xfrm>
              <a:off x="3252756" y="4439612"/>
              <a:ext cx="4827523" cy="20817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6938" y="1547240"/>
            <a:ext cx="9738360" cy="2340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cantidad total de funcionalidad encapsulada por el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dirty="0">
                <a:latin typeface="Arial"/>
                <a:cs typeface="Arial"/>
              </a:rPr>
              <a:t>determina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granularidad del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servicio.</a:t>
            </a:r>
            <a:endParaRPr sz="2000">
              <a:latin typeface="Arial"/>
              <a:cs typeface="Arial"/>
            </a:endParaRPr>
          </a:p>
          <a:p>
            <a:pPr marL="20320" marR="5080">
              <a:lnSpc>
                <a:spcPct val="100000"/>
              </a:lnSpc>
              <a:spcBef>
                <a:spcPts val="1900"/>
              </a:spcBef>
            </a:pPr>
            <a:r>
              <a:rPr sz="2000" dirty="0">
                <a:latin typeface="Arial"/>
                <a:cs typeface="Arial"/>
              </a:rPr>
              <a:t>El nivel de </a:t>
            </a:r>
            <a:r>
              <a:rPr sz="2000" b="1" dirty="0">
                <a:latin typeface="Arial"/>
                <a:cs typeface="Arial"/>
              </a:rPr>
              <a:t>granularidad del </a:t>
            </a:r>
            <a:r>
              <a:rPr sz="2000" b="1" spc="-5" dirty="0">
                <a:latin typeface="Arial"/>
                <a:cs typeface="Arial"/>
              </a:rPr>
              <a:t>servicio lo </a:t>
            </a:r>
            <a:r>
              <a:rPr sz="2000" b="1" dirty="0">
                <a:latin typeface="Arial"/>
                <a:cs typeface="Arial"/>
              </a:rPr>
              <a:t>establece el contexto funcional </a:t>
            </a:r>
            <a:r>
              <a:rPr sz="2000" dirty="0">
                <a:latin typeface="Arial"/>
                <a:cs typeface="Arial"/>
              </a:rPr>
              <a:t>general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  servicio, </a:t>
            </a:r>
            <a:r>
              <a:rPr sz="2000" b="1" dirty="0">
                <a:latin typeface="Arial"/>
                <a:cs typeface="Arial"/>
              </a:rPr>
              <a:t>no </a:t>
            </a:r>
            <a:r>
              <a:rPr sz="2000" b="1" spc="-1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cantidad real de funcionalidad implementada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físicamente.</a:t>
            </a:r>
            <a:endParaRPr sz="2000">
              <a:latin typeface="Arial"/>
              <a:cs typeface="Arial"/>
            </a:endParaRPr>
          </a:p>
          <a:p>
            <a:pPr marL="12700" marR="183515">
              <a:lnSpc>
                <a:spcPct val="100000"/>
              </a:lnSpc>
              <a:spcBef>
                <a:spcPts val="1920"/>
              </a:spcBef>
            </a:pPr>
            <a:r>
              <a:rPr sz="2000" dirty="0">
                <a:latin typeface="Arial"/>
                <a:cs typeface="Arial"/>
              </a:rPr>
              <a:t>Cuanto </a:t>
            </a:r>
            <a:r>
              <a:rPr sz="2000" b="1" spc="-10" dirty="0">
                <a:latin typeface="Arial"/>
                <a:cs typeface="Arial"/>
              </a:rPr>
              <a:t>mayor </a:t>
            </a:r>
            <a:r>
              <a:rPr sz="2000" b="1" dirty="0">
                <a:latin typeface="Arial"/>
                <a:cs typeface="Arial"/>
              </a:rPr>
              <a:t>sea la cantidad de funcionalidad relacionada, más gruesa será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  granularidad </a:t>
            </a:r>
            <a:r>
              <a:rPr sz="2000" dirty="0">
                <a:latin typeface="Arial"/>
                <a:cs typeface="Arial"/>
              </a:rPr>
              <a:t>del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servicio.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43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Granularidad de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75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Granularidad de la</a:t>
            </a:r>
            <a:r>
              <a:rPr sz="2800" b="0" spc="5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Capacidad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5569" y="3665273"/>
            <a:ext cx="2744667" cy="3002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5147" y="1658874"/>
            <a:ext cx="10056495" cy="1628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cantidad de </a:t>
            </a:r>
            <a:r>
              <a:rPr sz="2000" b="1" dirty="0">
                <a:latin typeface="Arial"/>
                <a:cs typeface="Arial"/>
              </a:rPr>
              <a:t>funcionalidad encapsulada por </a:t>
            </a:r>
            <a:r>
              <a:rPr sz="2000" b="1" spc="-5" dirty="0">
                <a:latin typeface="Arial"/>
                <a:cs typeface="Arial"/>
              </a:rPr>
              <a:t>una </a:t>
            </a:r>
            <a:r>
              <a:rPr sz="2000" b="1" dirty="0">
                <a:latin typeface="Arial"/>
                <a:cs typeface="Arial"/>
              </a:rPr>
              <a:t>capacidad de </a:t>
            </a:r>
            <a:r>
              <a:rPr sz="2000" b="1" spc="-5" dirty="0">
                <a:latin typeface="Arial"/>
                <a:cs typeface="Arial"/>
              </a:rPr>
              <a:t>servicio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específica</a:t>
            </a:r>
            <a:endParaRPr sz="2000">
              <a:latin typeface="Arial"/>
              <a:cs typeface="Arial"/>
            </a:endParaRPr>
          </a:p>
          <a:p>
            <a:pPr marL="3683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determina el </a:t>
            </a:r>
            <a:r>
              <a:rPr sz="2000" spc="-5" dirty="0">
                <a:latin typeface="Arial"/>
                <a:cs typeface="Arial"/>
              </a:rPr>
              <a:t>nivel </a:t>
            </a:r>
            <a:r>
              <a:rPr sz="2000" dirty="0">
                <a:latin typeface="Arial"/>
                <a:cs typeface="Arial"/>
              </a:rPr>
              <a:t>de granularidad de esa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capacidad.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Independientemente </a:t>
            </a:r>
            <a:r>
              <a:rPr sz="2000" dirty="0">
                <a:latin typeface="Arial"/>
                <a:cs typeface="Arial"/>
              </a:rPr>
              <a:t>del nivel general de </a:t>
            </a:r>
            <a:r>
              <a:rPr sz="2000" b="1" dirty="0">
                <a:latin typeface="Arial"/>
                <a:cs typeface="Arial"/>
              </a:rPr>
              <a:t>granularidad del </a:t>
            </a:r>
            <a:r>
              <a:rPr sz="2000" b="1" spc="-5" dirty="0">
                <a:latin typeface="Arial"/>
                <a:cs typeface="Arial"/>
              </a:rPr>
              <a:t>servicio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b="1" dirty="0">
                <a:latin typeface="Arial"/>
                <a:cs typeface="Arial"/>
              </a:rPr>
              <a:t>un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puede contener una combinación de capacidades de granularidad fina y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gruesa.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39691" y="3228339"/>
            <a:ext cx="2160905" cy="1280160"/>
            <a:chOff x="4139691" y="3228339"/>
            <a:chExt cx="2160905" cy="1280160"/>
          </a:xfrm>
        </p:grpSpPr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39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43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Granularidad de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608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Granularidad de</a:t>
            </a:r>
            <a:r>
              <a:rPr sz="2800" b="0" spc="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Datos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2974" y="3913899"/>
            <a:ext cx="3597358" cy="2546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7035" y="1683766"/>
            <a:ext cx="10666730" cy="1585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9017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cantidad de datos intercambiados por una capacidad </a:t>
            </a:r>
            <a:r>
              <a:rPr sz="2000" dirty="0">
                <a:latin typeface="Arial"/>
                <a:cs typeface="Arial"/>
              </a:rPr>
              <a:t>de servicio </a:t>
            </a:r>
            <a:r>
              <a:rPr sz="2000" b="1" dirty="0">
                <a:latin typeface="Arial"/>
                <a:cs typeface="Arial"/>
              </a:rPr>
              <a:t>específica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determina  el </a:t>
            </a:r>
            <a:r>
              <a:rPr sz="2000" spc="-5" dirty="0">
                <a:latin typeface="Arial"/>
                <a:cs typeface="Arial"/>
              </a:rPr>
              <a:t>nivel </a:t>
            </a:r>
            <a:r>
              <a:rPr sz="2000" dirty="0">
                <a:latin typeface="Arial"/>
                <a:cs typeface="Arial"/>
              </a:rPr>
              <a:t>de granularidad de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Tenga en cuenta que la </a:t>
            </a:r>
            <a:r>
              <a:rPr sz="2000" b="1" dirty="0">
                <a:latin typeface="Arial"/>
                <a:cs typeface="Arial"/>
              </a:rPr>
              <a:t>granularidad de datos de una capacidad no siempre</a:t>
            </a:r>
            <a:r>
              <a:rPr sz="2000" b="1" spc="-1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corresponde</a:t>
            </a:r>
            <a:endParaRPr sz="20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granularidad de </a:t>
            </a:r>
            <a:r>
              <a:rPr sz="2000" b="1" spc="-5" dirty="0">
                <a:latin typeface="Arial"/>
                <a:cs typeface="Arial"/>
              </a:rPr>
              <a:t>la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capacidad.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39691" y="3228339"/>
            <a:ext cx="2160905" cy="1280160"/>
            <a:chOff x="4139691" y="3228339"/>
            <a:chExt cx="2160905" cy="1280160"/>
          </a:xfrm>
        </p:grpSpPr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39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43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Granularidad de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815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Granularidad de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Restricciones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3644" y="1556131"/>
            <a:ext cx="10436860" cy="19710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" marR="88836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nivel </a:t>
            </a:r>
            <a:r>
              <a:rPr sz="2000" b="1" dirty="0">
                <a:latin typeface="Arial"/>
                <a:cs typeface="Arial"/>
              </a:rPr>
              <a:t>de detalle de </a:t>
            </a:r>
            <a:r>
              <a:rPr sz="2000" b="1" spc="-5" dirty="0">
                <a:latin typeface="Arial"/>
                <a:cs typeface="Arial"/>
              </a:rPr>
              <a:t>la lógica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validación </a:t>
            </a:r>
            <a:r>
              <a:rPr sz="2000" b="1" dirty="0">
                <a:latin typeface="Arial"/>
                <a:cs typeface="Arial"/>
              </a:rPr>
              <a:t>sobre los datos definidos para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una  capacidad de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específica</a:t>
            </a:r>
            <a:r>
              <a:rPr sz="2000" dirty="0">
                <a:latin typeface="Arial"/>
                <a:cs typeface="Arial"/>
              </a:rPr>
              <a:t>, determina el </a:t>
            </a:r>
            <a:r>
              <a:rPr sz="2000" b="1" spc="-5" dirty="0">
                <a:latin typeface="Arial"/>
                <a:cs typeface="Arial"/>
              </a:rPr>
              <a:t>nivel </a:t>
            </a:r>
            <a:r>
              <a:rPr sz="2000" b="1" dirty="0">
                <a:latin typeface="Arial"/>
                <a:cs typeface="Arial"/>
              </a:rPr>
              <a:t>de granularidad de  restricciones de </a:t>
            </a:r>
            <a:r>
              <a:rPr sz="2000" b="1" spc="-5" dirty="0">
                <a:latin typeface="Arial"/>
                <a:cs typeface="Arial"/>
              </a:rPr>
              <a:t>la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capacidad.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En </a:t>
            </a:r>
            <a:r>
              <a:rPr sz="2000" dirty="0">
                <a:latin typeface="Arial"/>
                <a:cs typeface="Arial"/>
              </a:rPr>
              <a:t>general, </a:t>
            </a:r>
            <a:r>
              <a:rPr sz="2000" b="1" dirty="0">
                <a:latin typeface="Arial"/>
                <a:cs typeface="Arial"/>
              </a:rPr>
              <a:t>cuanto más específicas son las restricciones y cuanto </a:t>
            </a:r>
            <a:r>
              <a:rPr sz="2000" b="1" spc="-10" dirty="0">
                <a:latin typeface="Arial"/>
                <a:cs typeface="Arial"/>
              </a:rPr>
              <a:t>mayor </a:t>
            </a:r>
            <a:r>
              <a:rPr sz="2000" b="1" dirty="0">
                <a:latin typeface="Arial"/>
                <a:cs typeface="Arial"/>
              </a:rPr>
              <a:t>es</a:t>
            </a:r>
            <a:r>
              <a:rPr sz="2000" b="1" spc="-1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cantidad de restricciones, más fina es la granularidad de restricciones </a:t>
            </a:r>
            <a:r>
              <a:rPr sz="2000" dirty="0">
                <a:latin typeface="Arial"/>
                <a:cs typeface="Arial"/>
              </a:rPr>
              <a:t>de la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capacidad.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57073" y="2107188"/>
            <a:ext cx="7068184" cy="4173220"/>
            <a:chOff x="1757073" y="2107188"/>
            <a:chExt cx="7068184" cy="4173220"/>
          </a:xfrm>
        </p:grpSpPr>
        <p:sp>
          <p:nvSpPr>
            <p:cNvPr id="13" name="object 13"/>
            <p:cNvSpPr/>
            <p:nvPr/>
          </p:nvSpPr>
          <p:spPr>
            <a:xfrm>
              <a:off x="1757073" y="3937417"/>
              <a:ext cx="7067924" cy="23424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1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43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Granularidad de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841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Niveles de</a:t>
            </a:r>
            <a:r>
              <a:rPr sz="2800" b="0" spc="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Granularidad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4616" y="1655191"/>
            <a:ext cx="104305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cuatro tipos de granularidad y su influencia en diferentes aspectos de un</a:t>
            </a:r>
            <a:r>
              <a:rPr sz="2000" b="1" spc="-20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servicio.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56767" y="2636467"/>
            <a:ext cx="6731593" cy="31227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16416" y="4667757"/>
            <a:ext cx="180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D9200"/>
                </a:solidFill>
                <a:latin typeface="Arial"/>
                <a:cs typeface="Arial"/>
              </a:rPr>
              <a:t>+</a:t>
            </a:r>
            <a:r>
              <a:rPr sz="1800" b="1" spc="15" dirty="0">
                <a:solidFill>
                  <a:srgbClr val="FD9200"/>
                </a:solidFill>
                <a:latin typeface="Arial"/>
                <a:cs typeface="Arial"/>
              </a:rPr>
              <a:t>datos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=</a:t>
            </a:r>
            <a:r>
              <a:rPr sz="1800" b="1" spc="-8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grueso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- datos =</a:t>
            </a:r>
            <a:r>
              <a:rPr sz="18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fino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97445" y="2602738"/>
            <a:ext cx="2945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D9200"/>
                </a:solidFill>
                <a:latin typeface="Arial"/>
                <a:cs typeface="Arial"/>
              </a:rPr>
              <a:t>+</a:t>
            </a:r>
            <a:r>
              <a:rPr sz="1800" b="1" spc="5" dirty="0">
                <a:solidFill>
                  <a:srgbClr val="FD9200"/>
                </a:solidFill>
                <a:latin typeface="Arial"/>
                <a:cs typeface="Arial"/>
              </a:rPr>
              <a:t>responsabilidad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=</a:t>
            </a:r>
            <a:r>
              <a:rPr sz="1800" b="1" spc="-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grueso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-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responsabilidad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=</a:t>
            </a:r>
            <a:r>
              <a:rPr sz="1800" b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fino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3682" y="2937128"/>
            <a:ext cx="2945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D9200"/>
                </a:solidFill>
                <a:latin typeface="Arial"/>
                <a:cs typeface="Arial"/>
              </a:rPr>
              <a:t>+</a:t>
            </a:r>
            <a:r>
              <a:rPr sz="1800" b="1" spc="5" dirty="0">
                <a:solidFill>
                  <a:srgbClr val="FD9200"/>
                </a:solidFill>
                <a:latin typeface="Arial"/>
                <a:cs typeface="Arial"/>
              </a:rPr>
              <a:t>responsabilidad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=</a:t>
            </a:r>
            <a:r>
              <a:rPr sz="1800" b="1" spc="-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grueso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-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responsabilidad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=</a:t>
            </a:r>
            <a:r>
              <a:rPr sz="1800" b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fino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99534" y="5931509"/>
            <a:ext cx="2558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D9200"/>
                </a:solidFill>
                <a:latin typeface="Arial"/>
                <a:cs typeface="Arial"/>
              </a:rPr>
              <a:t>+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validaciones =</a:t>
            </a:r>
            <a:r>
              <a:rPr sz="1800" b="1" spc="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fino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-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validaciones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=</a:t>
            </a:r>
            <a:r>
              <a:rPr sz="1800" b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grueso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39691" y="3228339"/>
            <a:ext cx="2160905" cy="1280160"/>
            <a:chOff x="4139691" y="3228339"/>
            <a:chExt cx="2160905" cy="1280160"/>
          </a:xfrm>
        </p:grpSpPr>
        <p:sp>
          <p:nvSpPr>
            <p:cNvPr id="18" name="object 18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91582" y="3228339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766" y="1817878"/>
            <a:ext cx="9175750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Este </a:t>
            </a:r>
            <a:r>
              <a:rPr sz="1800" spc="-5" dirty="0">
                <a:latin typeface="Arial"/>
                <a:cs typeface="Arial"/>
              </a:rPr>
              <a:t>documento hace parte del </a:t>
            </a:r>
            <a:r>
              <a:rPr sz="1800" dirty="0">
                <a:latin typeface="Arial"/>
                <a:cs typeface="Arial"/>
              </a:rPr>
              <a:t>Sistema </a:t>
            </a:r>
            <a:r>
              <a:rPr sz="1800" spc="-5" dirty="0">
                <a:latin typeface="Arial"/>
                <a:cs typeface="Arial"/>
              </a:rPr>
              <a:t>de Gestión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la Calidad de Itehl Digital  Technology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Solutions.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Las compañías, nombres, diseños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datos usados en </a:t>
            </a:r>
            <a:r>
              <a:rPr sz="1800" dirty="0">
                <a:latin typeface="Arial"/>
                <a:cs typeface="Arial"/>
              </a:rPr>
              <a:t>este </a:t>
            </a:r>
            <a:r>
              <a:rPr sz="1800" spc="-5" dirty="0">
                <a:latin typeface="Arial"/>
                <a:cs typeface="Arial"/>
              </a:rPr>
              <a:t>documento, corresponden </a:t>
            </a:r>
            <a:r>
              <a:rPr sz="1800" spc="-10" dirty="0">
                <a:latin typeface="Arial"/>
                <a:cs typeface="Arial"/>
              </a:rPr>
              <a:t>al  </a:t>
            </a:r>
            <a:r>
              <a:rPr sz="1800" spc="-5" dirty="0">
                <a:latin typeface="Arial"/>
                <a:cs typeface="Arial"/>
              </a:rPr>
              <a:t>capital intelectual adquirido durante el proceso de evolución de nuestra organización, a  partir de la utilización de </a:t>
            </a:r>
            <a:r>
              <a:rPr sz="1800" dirty="0">
                <a:latin typeface="Arial"/>
                <a:cs typeface="Arial"/>
              </a:rPr>
              <a:t>las </a:t>
            </a:r>
            <a:r>
              <a:rPr sz="1800" spc="-5" dirty="0">
                <a:latin typeface="Arial"/>
                <a:cs typeface="Arial"/>
              </a:rPr>
              <a:t>últimas tendencias en Entrenamiento, Consultoría e  Ingeniería de Software, aplicadas a las necesidades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negocio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nuestros aliados.  Ninguna parte de este documento puede ser reproducida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-5" dirty="0">
                <a:latin typeface="Arial"/>
                <a:cs typeface="Arial"/>
              </a:rPr>
              <a:t>transmitida en </a:t>
            </a:r>
            <a:r>
              <a:rPr sz="1800" spc="-10" dirty="0">
                <a:latin typeface="Arial"/>
                <a:cs typeface="Arial"/>
              </a:rPr>
              <a:t>ninguna </a:t>
            </a:r>
            <a:r>
              <a:rPr sz="1800" dirty="0">
                <a:latin typeface="Arial"/>
                <a:cs typeface="Arial"/>
              </a:rPr>
              <a:t>forma  </a:t>
            </a:r>
            <a:r>
              <a:rPr sz="1800" spc="-5" dirty="0">
                <a:latin typeface="Arial"/>
                <a:cs typeface="Arial"/>
              </a:rPr>
              <a:t>electrónica o mecánica en algún medio actual o futuro, </a:t>
            </a:r>
            <a:r>
              <a:rPr sz="1800" dirty="0">
                <a:latin typeface="Arial"/>
                <a:cs typeface="Arial"/>
              </a:rPr>
              <a:t>para </a:t>
            </a:r>
            <a:r>
              <a:rPr sz="1800" spc="-5" dirty="0">
                <a:latin typeface="Arial"/>
                <a:cs typeface="Arial"/>
              </a:rPr>
              <a:t>ningún propósito externo a  los fines de Itehl </a:t>
            </a:r>
            <a:r>
              <a:rPr sz="1800" dirty="0">
                <a:latin typeface="Arial"/>
                <a:cs typeface="Arial"/>
              </a:rPr>
              <a:t>DTS </a:t>
            </a:r>
            <a:r>
              <a:rPr sz="1800" spc="-5" dirty="0">
                <a:latin typeface="Arial"/>
                <a:cs typeface="Arial"/>
              </a:rPr>
              <a:t>S.A.S., sin autorización explícita por parte de la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compañía.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598106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2006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2020 Itehl </a:t>
            </a:r>
            <a:r>
              <a:rPr sz="1800" dirty="0">
                <a:latin typeface="Arial"/>
                <a:cs typeface="Arial"/>
              </a:rPr>
              <a:t>DTS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S.A.S.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0512" y="658494"/>
            <a:ext cx="91141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Arial"/>
                <a:cs typeface="Arial"/>
              </a:rPr>
              <a:t>Itehl Digital Technology Solutions</a:t>
            </a:r>
            <a:r>
              <a:rPr sz="4000" b="0" spc="55" dirty="0">
                <a:latin typeface="Arial"/>
                <a:cs typeface="Arial"/>
              </a:rPr>
              <a:t> </a:t>
            </a:r>
            <a:r>
              <a:rPr sz="4000" b="0" spc="-5" dirty="0">
                <a:latin typeface="Arial"/>
                <a:cs typeface="Arial"/>
              </a:rPr>
              <a:t>S.A.S.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27080" y="1095755"/>
            <a:ext cx="291465" cy="292735"/>
          </a:xfrm>
          <a:custGeom>
            <a:avLst/>
            <a:gdLst/>
            <a:ahLst/>
            <a:cxnLst/>
            <a:rect l="l" t="t" r="r" b="b"/>
            <a:pathLst>
              <a:path w="291465" h="292734">
                <a:moveTo>
                  <a:pt x="291084" y="138557"/>
                </a:moveTo>
                <a:lnTo>
                  <a:pt x="289052" y="128536"/>
                </a:lnTo>
                <a:lnTo>
                  <a:pt x="283527" y="120332"/>
                </a:lnTo>
                <a:lnTo>
                  <a:pt x="275323" y="114808"/>
                </a:lnTo>
                <a:lnTo>
                  <a:pt x="265303" y="112776"/>
                </a:lnTo>
                <a:lnTo>
                  <a:pt x="178308" y="112776"/>
                </a:lnTo>
                <a:lnTo>
                  <a:pt x="178308" y="25146"/>
                </a:lnTo>
                <a:lnTo>
                  <a:pt x="176314" y="15379"/>
                </a:lnTo>
                <a:lnTo>
                  <a:pt x="170916" y="7391"/>
                </a:lnTo>
                <a:lnTo>
                  <a:pt x="162928" y="1993"/>
                </a:lnTo>
                <a:lnTo>
                  <a:pt x="153162" y="0"/>
                </a:lnTo>
                <a:lnTo>
                  <a:pt x="137922" y="0"/>
                </a:lnTo>
                <a:lnTo>
                  <a:pt x="128143" y="1993"/>
                </a:lnTo>
                <a:lnTo>
                  <a:pt x="120154" y="7391"/>
                </a:lnTo>
                <a:lnTo>
                  <a:pt x="114757" y="15379"/>
                </a:lnTo>
                <a:lnTo>
                  <a:pt x="112776" y="25146"/>
                </a:lnTo>
                <a:lnTo>
                  <a:pt x="112776" y="112776"/>
                </a:lnTo>
                <a:lnTo>
                  <a:pt x="25781" y="112776"/>
                </a:lnTo>
                <a:lnTo>
                  <a:pt x="15748" y="114808"/>
                </a:lnTo>
                <a:lnTo>
                  <a:pt x="7543" y="120345"/>
                </a:lnTo>
                <a:lnTo>
                  <a:pt x="2019" y="128536"/>
                </a:lnTo>
                <a:lnTo>
                  <a:pt x="0" y="138557"/>
                </a:lnTo>
                <a:lnTo>
                  <a:pt x="0" y="154051"/>
                </a:lnTo>
                <a:lnTo>
                  <a:pt x="2019" y="164084"/>
                </a:lnTo>
                <a:lnTo>
                  <a:pt x="7556" y="172275"/>
                </a:lnTo>
                <a:lnTo>
                  <a:pt x="15748" y="177812"/>
                </a:lnTo>
                <a:lnTo>
                  <a:pt x="25781" y="179832"/>
                </a:lnTo>
                <a:lnTo>
                  <a:pt x="112776" y="179832"/>
                </a:lnTo>
                <a:lnTo>
                  <a:pt x="112776" y="267462"/>
                </a:lnTo>
                <a:lnTo>
                  <a:pt x="114757" y="277241"/>
                </a:lnTo>
                <a:lnTo>
                  <a:pt x="120154" y="285229"/>
                </a:lnTo>
                <a:lnTo>
                  <a:pt x="128143" y="290626"/>
                </a:lnTo>
                <a:lnTo>
                  <a:pt x="137922" y="292608"/>
                </a:lnTo>
                <a:lnTo>
                  <a:pt x="153162" y="292608"/>
                </a:lnTo>
                <a:lnTo>
                  <a:pt x="162928" y="290626"/>
                </a:lnTo>
                <a:lnTo>
                  <a:pt x="170916" y="285229"/>
                </a:lnTo>
                <a:lnTo>
                  <a:pt x="176314" y="277241"/>
                </a:lnTo>
                <a:lnTo>
                  <a:pt x="178308" y="267462"/>
                </a:lnTo>
                <a:lnTo>
                  <a:pt x="178308" y="179832"/>
                </a:lnTo>
                <a:lnTo>
                  <a:pt x="265303" y="179832"/>
                </a:lnTo>
                <a:lnTo>
                  <a:pt x="275323" y="177812"/>
                </a:lnTo>
                <a:lnTo>
                  <a:pt x="283527" y="172275"/>
                </a:lnTo>
                <a:lnTo>
                  <a:pt x="289052" y="164084"/>
                </a:lnTo>
                <a:lnTo>
                  <a:pt x="291084" y="154051"/>
                </a:lnTo>
                <a:lnTo>
                  <a:pt x="291084" y="13855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19688" y="5623559"/>
            <a:ext cx="178307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7604" y="5623559"/>
            <a:ext cx="172720" cy="173990"/>
          </a:xfrm>
          <a:custGeom>
            <a:avLst/>
            <a:gdLst/>
            <a:ahLst/>
            <a:cxnLst/>
            <a:rect l="l" t="t" r="r" b="b"/>
            <a:pathLst>
              <a:path w="172720" h="173989">
                <a:moveTo>
                  <a:pt x="172212" y="72809"/>
                </a:moveTo>
                <a:lnTo>
                  <a:pt x="166497" y="67056"/>
                </a:lnTo>
                <a:lnTo>
                  <a:pt x="106680" y="67056"/>
                </a:lnTo>
                <a:lnTo>
                  <a:pt x="106680" y="5753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53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809"/>
                </a:lnTo>
                <a:lnTo>
                  <a:pt x="0" y="100914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7982"/>
                </a:lnTo>
                <a:lnTo>
                  <a:pt x="72771" y="173736"/>
                </a:lnTo>
                <a:lnTo>
                  <a:pt x="100965" y="173736"/>
                </a:lnTo>
                <a:lnTo>
                  <a:pt x="106680" y="167982"/>
                </a:lnTo>
                <a:lnTo>
                  <a:pt x="106680" y="106680"/>
                </a:lnTo>
                <a:lnTo>
                  <a:pt x="166497" y="106680"/>
                </a:lnTo>
                <a:lnTo>
                  <a:pt x="172212" y="100914"/>
                </a:lnTo>
                <a:lnTo>
                  <a:pt x="172212" y="72809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50485">
              <a:lnSpc>
                <a:spcPct val="100000"/>
              </a:lnSpc>
              <a:spcBef>
                <a:spcPts val="100"/>
              </a:spcBef>
            </a:pPr>
            <a:r>
              <a:rPr dirty="0"/>
              <a:t>Ejercicio</a:t>
            </a:r>
          </a:p>
        </p:txBody>
      </p:sp>
      <p:sp>
        <p:nvSpPr>
          <p:cNvPr id="13" name="object 13"/>
          <p:cNvSpPr/>
          <p:nvPr/>
        </p:nvSpPr>
        <p:spPr>
          <a:xfrm>
            <a:off x="5517687" y="226496"/>
            <a:ext cx="1156624" cy="9140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8923" y="1742693"/>
            <a:ext cx="10605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"/>
                <a:cs typeface="Arial"/>
              </a:rPr>
              <a:t>Compare la naturaleza de los 4 niveles de granularidad entre los siguientes</a:t>
            </a:r>
            <a:r>
              <a:rPr sz="2200" spc="2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servicios.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4722" y="2107188"/>
            <a:ext cx="11362690" cy="3093720"/>
            <a:chOff x="414722" y="2107188"/>
            <a:chExt cx="11362690" cy="3093720"/>
          </a:xfrm>
        </p:grpSpPr>
        <p:sp>
          <p:nvSpPr>
            <p:cNvPr id="16" name="object 16"/>
            <p:cNvSpPr/>
            <p:nvPr/>
          </p:nvSpPr>
          <p:spPr>
            <a:xfrm>
              <a:off x="414722" y="3321171"/>
              <a:ext cx="11362554" cy="18792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98641" y="2107188"/>
              <a:ext cx="1905635" cy="11081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66289" marR="5080" indent="-121221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Principios de </a:t>
            </a:r>
            <a:r>
              <a:rPr sz="4400" spc="-5" dirty="0"/>
              <a:t>Diseño</a:t>
            </a:r>
            <a:r>
              <a:rPr sz="4400" spc="-50" dirty="0"/>
              <a:t> </a:t>
            </a:r>
            <a:r>
              <a:rPr sz="4400" dirty="0"/>
              <a:t>de  Microservicios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107188"/>
            <a:ext cx="12192000" cy="2659380"/>
            <a:chOff x="0" y="2107188"/>
            <a:chExt cx="12192000" cy="2659380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908" y="1614296"/>
            <a:ext cx="9600565" cy="2811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530" marR="28575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obtener los beneficios y características comunes de los </a:t>
            </a:r>
            <a:r>
              <a:rPr sz="2000" b="1" spc="-5" dirty="0">
                <a:latin typeface="Arial"/>
                <a:cs typeface="Arial"/>
              </a:rPr>
              <a:t>microservicios  </a:t>
            </a:r>
            <a:r>
              <a:rPr sz="2000" dirty="0">
                <a:latin typeface="Arial"/>
                <a:cs typeface="Arial"/>
              </a:rPr>
              <a:t>establecidos en el Módulo 1, </a:t>
            </a:r>
            <a:r>
              <a:rPr sz="2000" b="1" dirty="0">
                <a:latin typeface="Arial"/>
                <a:cs typeface="Arial"/>
              </a:rPr>
              <a:t>se requiere un enfoque específico sobre cómo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  diseñan y mantienen 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y su arquitectura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subyacente.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254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siguientes principios representan prácticas </a:t>
            </a:r>
            <a:r>
              <a:rPr sz="2000" b="1" spc="-5" dirty="0">
                <a:latin typeface="Arial"/>
                <a:cs typeface="Arial"/>
              </a:rPr>
              <a:t>clave </a:t>
            </a:r>
            <a:r>
              <a:rPr sz="2000" b="1" dirty="0">
                <a:latin typeface="Arial"/>
                <a:cs typeface="Arial"/>
              </a:rPr>
              <a:t>que </a:t>
            </a:r>
            <a:r>
              <a:rPr sz="2000" b="1" spc="-5" dirty="0">
                <a:latin typeface="Arial"/>
                <a:cs typeface="Arial"/>
              </a:rPr>
              <a:t>ayudan </a:t>
            </a:r>
            <a:r>
              <a:rPr sz="2000" b="1" dirty="0">
                <a:latin typeface="Arial"/>
                <a:cs typeface="Arial"/>
              </a:rPr>
              <a:t>a obtener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los  beneficios y </a:t>
            </a:r>
            <a:r>
              <a:rPr sz="2000" b="1" spc="-5" dirty="0">
                <a:latin typeface="Arial"/>
                <a:cs typeface="Arial"/>
              </a:rPr>
              <a:t>objetivos </a:t>
            </a:r>
            <a:r>
              <a:rPr sz="2000" b="1" dirty="0">
                <a:latin typeface="Arial"/>
                <a:cs typeface="Arial"/>
              </a:rPr>
              <a:t>estratégicos asociados </a:t>
            </a:r>
            <a:r>
              <a:rPr sz="2000" dirty="0">
                <a:latin typeface="Arial"/>
                <a:cs typeface="Arial"/>
              </a:rPr>
              <a:t>con la adopción de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Muchos de estos principios están directamente </a:t>
            </a:r>
            <a:r>
              <a:rPr sz="2000" b="1" dirty="0">
                <a:latin typeface="Arial"/>
                <a:cs typeface="Arial"/>
              </a:rPr>
              <a:t>respaldados por la</a:t>
            </a:r>
            <a:r>
              <a:rPr sz="2000" b="1" spc="-1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aplicación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patrones de diseño cubiertos en este curso y el Módulo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10.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38552" y="4915027"/>
            <a:ext cx="308610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 indent="-1631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Shared</a:t>
            </a:r>
            <a:r>
              <a:rPr sz="2000" b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Nothing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Micro</a:t>
            </a:r>
            <a:r>
              <a:rPr sz="2000" b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Focus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High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Autonomy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Independent</a:t>
            </a:r>
            <a:r>
              <a:rPr sz="2000" b="1" spc="-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Ownership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Immutability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7202" y="5067427"/>
            <a:ext cx="213677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 indent="-1631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High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Resilience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Failure</a:t>
            </a:r>
            <a:r>
              <a:rPr sz="2000" b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Isolation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Automated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Self-Hosting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498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Shared</a:t>
            </a:r>
            <a:r>
              <a:rPr sz="2800" b="0" spc="-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Nothing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6620" y="1376552"/>
            <a:ext cx="10601960" cy="1556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Los microservicios están diseñados e implementados idealmente para no compartir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los  recursos</a:t>
            </a:r>
            <a:r>
              <a:rPr sz="2000" b="1" i="1" spc="-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subyacentes.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Arial"/>
              <a:cs typeface="Arial"/>
            </a:endParaRPr>
          </a:p>
          <a:p>
            <a:pPr marL="1137920" marR="346710" indent="-7366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Con el </a:t>
            </a:r>
            <a:r>
              <a:rPr sz="1800" dirty="0">
                <a:latin typeface="Arial"/>
                <a:cs typeface="Arial"/>
              </a:rPr>
              <a:t>fin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incrementar </a:t>
            </a:r>
            <a:r>
              <a:rPr sz="1800" b="1" dirty="0">
                <a:latin typeface="Arial"/>
                <a:cs typeface="Arial"/>
              </a:rPr>
              <a:t>la autonomía </a:t>
            </a:r>
            <a:r>
              <a:rPr sz="1800" spc="-5" dirty="0">
                <a:latin typeface="Arial"/>
                <a:cs typeface="Arial"/>
              </a:rPr>
              <a:t>de los microservicios se diseñan para ser </a:t>
            </a:r>
            <a:r>
              <a:rPr sz="1800" b="1" spc="-5" dirty="0">
                <a:latin typeface="Arial"/>
                <a:cs typeface="Arial"/>
              </a:rPr>
              <a:t>desplegados 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manera aislada </a:t>
            </a:r>
            <a:r>
              <a:rPr sz="1800" spc="-5" dirty="0">
                <a:latin typeface="Arial"/>
                <a:cs typeface="Arial"/>
              </a:rPr>
              <a:t>con </a:t>
            </a:r>
            <a:r>
              <a:rPr sz="1800" dirty="0">
                <a:latin typeface="Arial"/>
                <a:cs typeface="Arial"/>
              </a:rPr>
              <a:t>sus </a:t>
            </a:r>
            <a:r>
              <a:rPr sz="1800" spc="-5" dirty="0">
                <a:latin typeface="Arial"/>
                <a:cs typeface="Arial"/>
              </a:rPr>
              <a:t>propios recursos, </a:t>
            </a:r>
            <a:r>
              <a:rPr sz="1800" b="1" dirty="0">
                <a:latin typeface="Arial"/>
                <a:cs typeface="Arial"/>
              </a:rPr>
              <a:t>principalmente su </a:t>
            </a:r>
            <a:r>
              <a:rPr sz="1800" b="1" spc="-5" dirty="0">
                <a:latin typeface="Arial"/>
                <a:cs typeface="Arial"/>
              </a:rPr>
              <a:t>acceso a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81968" y="3285653"/>
            <a:ext cx="6292682" cy="2397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0655" y="5633415"/>
            <a:ext cx="9129395" cy="845819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800" spc="-5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recursos encapsulados </a:t>
            </a:r>
            <a:r>
              <a:rPr sz="1800" spc="-5" dirty="0">
                <a:latin typeface="Arial"/>
                <a:cs typeface="Arial"/>
              </a:rPr>
              <a:t>por el microservicio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deberían accederse</a:t>
            </a:r>
            <a:r>
              <a:rPr sz="1800" b="1" spc="1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directamente.</a:t>
            </a:r>
            <a:endParaRPr sz="1800">
              <a:latin typeface="Arial"/>
              <a:cs typeface="Arial"/>
            </a:endParaRPr>
          </a:p>
          <a:p>
            <a:pPr marL="393065" algn="ctr">
              <a:lnSpc>
                <a:spcPct val="100000"/>
              </a:lnSpc>
              <a:spcBef>
                <a:spcPts val="1070"/>
              </a:spcBef>
            </a:pPr>
            <a:r>
              <a:rPr sz="1800" b="1" dirty="0">
                <a:latin typeface="Arial"/>
                <a:cs typeface="Arial"/>
              </a:rPr>
              <a:t>Sólo por </a:t>
            </a:r>
            <a:r>
              <a:rPr sz="1800" b="1" spc="-5" dirty="0">
                <a:latin typeface="Arial"/>
                <a:cs typeface="Arial"/>
              </a:rPr>
              <a:t>medio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su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API.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39691" y="3228339"/>
            <a:ext cx="2160905" cy="1280160"/>
            <a:chOff x="4139691" y="3228339"/>
            <a:chExt cx="2160905" cy="1280160"/>
          </a:xfrm>
        </p:grpSpPr>
        <p:sp>
          <p:nvSpPr>
            <p:cNvPr id="15" name="object 15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91582" y="3228339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2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</a:t>
            </a:r>
            <a:r>
              <a:rPr sz="2800" b="0" spc="-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Focus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9707" y="1388109"/>
            <a:ext cx="10813415" cy="1763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Los microservicios idealmente tienen un alcance funcional fino en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la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medida en que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cada  microservicio es responsable de una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sola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función</a:t>
            </a:r>
            <a:r>
              <a:rPr sz="2000" b="1" i="1" spc="-1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principal.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Arial"/>
              <a:cs typeface="Arial"/>
            </a:endParaRPr>
          </a:p>
          <a:p>
            <a:pPr marL="678815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Los microservicios </a:t>
            </a:r>
            <a:r>
              <a:rPr sz="1800" b="1" dirty="0">
                <a:latin typeface="Arial"/>
                <a:cs typeface="Arial"/>
              </a:rPr>
              <a:t>deben </a:t>
            </a:r>
            <a:r>
              <a:rPr sz="1800" b="1" spc="-5" dirty="0">
                <a:latin typeface="Arial"/>
                <a:cs typeface="Arial"/>
              </a:rPr>
              <a:t>diseñarse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5" dirty="0">
                <a:latin typeface="Arial"/>
                <a:cs typeface="Arial"/>
              </a:rPr>
              <a:t>contextos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funcionales</a:t>
            </a:r>
            <a:endParaRPr sz="1800">
              <a:latin typeface="Arial"/>
              <a:cs typeface="Arial"/>
            </a:endParaRPr>
          </a:p>
          <a:p>
            <a:pPr marL="679450"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finos(única </a:t>
            </a:r>
            <a:r>
              <a:rPr sz="1800" b="1" spc="-5" dirty="0">
                <a:latin typeface="Arial"/>
                <a:cs typeface="Arial"/>
              </a:rPr>
              <a:t>responsabilidad)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con </a:t>
            </a:r>
            <a:r>
              <a:rPr sz="1800" b="1" spc="-10" dirty="0">
                <a:latin typeface="Arial"/>
                <a:cs typeface="Arial"/>
              </a:rPr>
              <a:t>varias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responsabilidades.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91152" y="3228339"/>
            <a:ext cx="9523730" cy="2381885"/>
            <a:chOff x="1091152" y="3228339"/>
            <a:chExt cx="9523730" cy="2381885"/>
          </a:xfrm>
        </p:grpSpPr>
        <p:sp>
          <p:nvSpPr>
            <p:cNvPr id="13" name="object 13"/>
            <p:cNvSpPr/>
            <p:nvPr/>
          </p:nvSpPr>
          <p:spPr>
            <a:xfrm>
              <a:off x="1091152" y="3371004"/>
              <a:ext cx="9523536" cy="22389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3" y="3228339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17219" y="5800140"/>
            <a:ext cx="85953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Tenga en cuenta que este principio está directamente relacionado con los </a:t>
            </a:r>
            <a:r>
              <a:rPr sz="1600" b="1" spc="-5" dirty="0">
                <a:latin typeface="Arial"/>
                <a:cs typeface="Arial"/>
              </a:rPr>
              <a:t>patrones de diseño  de Micro Task </a:t>
            </a:r>
            <a:r>
              <a:rPr sz="1600" b="1" spc="-10" dirty="0">
                <a:latin typeface="Arial"/>
                <a:cs typeface="Arial"/>
              </a:rPr>
              <a:t>Abstraction </a:t>
            </a:r>
            <a:r>
              <a:rPr sz="1600" b="1" spc="-5" dirty="0">
                <a:latin typeface="Arial"/>
                <a:cs typeface="Arial"/>
              </a:rPr>
              <a:t>y Micro Task Segregation </a:t>
            </a:r>
            <a:r>
              <a:rPr sz="1600" spc="-5" dirty="0">
                <a:latin typeface="Arial"/>
                <a:cs typeface="Arial"/>
              </a:rPr>
              <a:t>cubiertos mas adelante en este</a:t>
            </a:r>
            <a:r>
              <a:rPr sz="1600" spc="3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curso.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457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High</a:t>
            </a:r>
            <a:r>
              <a:rPr sz="2800" b="0" spc="-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Autonomy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7398" y="1446021"/>
            <a:ext cx="1149350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Idealmente cada microservicio tiene un entorno de despliegue altamente autónomo y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mantiene  esa autonomía al permanecer débilmente acoplado de otros microservicios o recursos  externos.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348" y="5384393"/>
            <a:ext cx="9861550" cy="106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Para </a:t>
            </a:r>
            <a:r>
              <a:rPr sz="1700" spc="-5" dirty="0">
                <a:latin typeface="Arial"/>
                <a:cs typeface="Arial"/>
              </a:rPr>
              <a:t>maximizar </a:t>
            </a:r>
            <a:r>
              <a:rPr sz="1700" dirty="0">
                <a:latin typeface="Arial"/>
                <a:cs typeface="Arial"/>
              </a:rPr>
              <a:t>los </a:t>
            </a:r>
            <a:r>
              <a:rPr sz="1700" b="1" spc="-10" dirty="0">
                <a:latin typeface="Arial"/>
                <a:cs typeface="Arial"/>
              </a:rPr>
              <a:t>niveles </a:t>
            </a:r>
            <a:r>
              <a:rPr sz="1700" b="1" dirty="0">
                <a:latin typeface="Arial"/>
                <a:cs typeface="Arial"/>
              </a:rPr>
              <a:t>de autonomía </a:t>
            </a:r>
            <a:r>
              <a:rPr sz="1700" dirty="0">
                <a:latin typeface="Arial"/>
                <a:cs typeface="Arial"/>
              </a:rPr>
              <a:t>es conveniente abarcar </a:t>
            </a:r>
            <a:r>
              <a:rPr sz="1700" b="1" dirty="0">
                <a:latin typeface="Arial"/>
                <a:cs typeface="Arial"/>
              </a:rPr>
              <a:t>cualquier componente o base de  datos que un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pueda necesitar dentro de su entorno de despliegue</a:t>
            </a:r>
            <a:r>
              <a:rPr sz="1700" dirty="0">
                <a:latin typeface="Arial"/>
                <a:cs typeface="Arial"/>
              </a:rPr>
              <a:t>, incluso si eso  significa </a:t>
            </a:r>
            <a:r>
              <a:rPr sz="1700" b="1" spc="-5" dirty="0">
                <a:latin typeface="Arial"/>
                <a:cs typeface="Arial"/>
              </a:rPr>
              <a:t>replicar </a:t>
            </a:r>
            <a:r>
              <a:rPr sz="1700" b="1" dirty="0">
                <a:latin typeface="Arial"/>
                <a:cs typeface="Arial"/>
              </a:rPr>
              <a:t>o copiar de forma redundante </a:t>
            </a:r>
            <a:r>
              <a:rPr sz="1700" dirty="0">
                <a:latin typeface="Arial"/>
                <a:cs typeface="Arial"/>
              </a:rPr>
              <a:t>esos </a:t>
            </a:r>
            <a:r>
              <a:rPr sz="1700" spc="-5" dirty="0">
                <a:latin typeface="Arial"/>
                <a:cs typeface="Arial"/>
              </a:rPr>
              <a:t>artefactos </a:t>
            </a:r>
            <a:r>
              <a:rPr sz="1700" dirty="0">
                <a:latin typeface="Arial"/>
                <a:cs typeface="Arial"/>
              </a:rPr>
              <a:t>en el </a:t>
            </a:r>
            <a:r>
              <a:rPr sz="1700" b="1" spc="-5" dirty="0">
                <a:latin typeface="Arial"/>
                <a:cs typeface="Arial"/>
              </a:rPr>
              <a:t>límite </a:t>
            </a:r>
            <a:r>
              <a:rPr sz="1700" b="1" dirty="0">
                <a:latin typeface="Arial"/>
                <a:cs typeface="Arial"/>
              </a:rPr>
              <a:t>de </a:t>
            </a:r>
            <a:r>
              <a:rPr sz="1700" b="1" spc="-5" dirty="0">
                <a:latin typeface="Arial"/>
                <a:cs typeface="Arial"/>
              </a:rPr>
              <a:t>aislamiento </a:t>
            </a:r>
            <a:r>
              <a:rPr sz="1700" dirty="0">
                <a:latin typeface="Arial"/>
                <a:cs typeface="Arial"/>
              </a:rPr>
              <a:t>del  microservicio </a:t>
            </a:r>
            <a:r>
              <a:rPr sz="1700" b="1" dirty="0">
                <a:latin typeface="Arial"/>
                <a:cs typeface="Arial"/>
              </a:rPr>
              <a:t>para su uso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exclusivo.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02383" y="2107188"/>
            <a:ext cx="5702300" cy="3064510"/>
            <a:chOff x="2602383" y="2107188"/>
            <a:chExt cx="5702300" cy="3064510"/>
          </a:xfrm>
        </p:grpSpPr>
        <p:sp>
          <p:nvSpPr>
            <p:cNvPr id="14" name="object 14"/>
            <p:cNvSpPr/>
            <p:nvPr/>
          </p:nvSpPr>
          <p:spPr>
            <a:xfrm>
              <a:off x="2602383" y="2620068"/>
              <a:ext cx="5427385" cy="25512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8641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804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Independent</a:t>
            </a:r>
            <a:r>
              <a:rPr sz="2800" b="0" spc="-4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Ownership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5027" y="3228339"/>
            <a:ext cx="11401425" cy="3439160"/>
            <a:chOff x="605027" y="3228339"/>
            <a:chExt cx="11401425" cy="3439160"/>
          </a:xfrm>
        </p:grpSpPr>
        <p:sp>
          <p:nvSpPr>
            <p:cNvPr id="11" name="object 11"/>
            <p:cNvSpPr/>
            <p:nvPr/>
          </p:nvSpPr>
          <p:spPr>
            <a:xfrm>
              <a:off x="9892284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5027" y="3567683"/>
              <a:ext cx="9416796" cy="2959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91582" y="3228339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3189" y="1436877"/>
            <a:ext cx="10494010" cy="167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6035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Cada entorno de despliegue del microservicio está idealmente diseñado,</a:t>
            </a:r>
            <a:r>
              <a:rPr sz="2000" b="1" i="1" spc="-18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mantenido,  actualizado y mejorado por un equipo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de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proyecto</a:t>
            </a:r>
            <a:r>
              <a:rPr sz="2000" b="1" i="1" spc="-1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dedicado.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  <a:spcBef>
                <a:spcPts val="1590"/>
              </a:spcBef>
            </a:pPr>
            <a:r>
              <a:rPr sz="1700" dirty="0">
                <a:latin typeface="Arial"/>
                <a:cs typeface="Arial"/>
              </a:rPr>
              <a:t>Al garantizar que los </a:t>
            </a:r>
            <a:r>
              <a:rPr sz="1700" b="1" dirty="0">
                <a:latin typeface="Arial"/>
                <a:cs typeface="Arial"/>
              </a:rPr>
              <a:t>diferentes equipos de proyecto no puedan poseer un solo entorno de</a:t>
            </a:r>
            <a:r>
              <a:rPr sz="1700" b="1" spc="-2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despliegue</a:t>
            </a:r>
            <a:endParaRPr sz="17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de microservicios, se </a:t>
            </a:r>
            <a:r>
              <a:rPr sz="1700" b="1" dirty="0">
                <a:latin typeface="Arial"/>
                <a:cs typeface="Arial"/>
              </a:rPr>
              <a:t>permite que el </a:t>
            </a:r>
            <a:r>
              <a:rPr sz="1700" b="1" spc="-5" dirty="0">
                <a:latin typeface="Arial"/>
                <a:cs typeface="Arial"/>
              </a:rPr>
              <a:t>microservicio evolucione </a:t>
            </a:r>
            <a:r>
              <a:rPr sz="1700" b="1" dirty="0">
                <a:latin typeface="Arial"/>
                <a:cs typeface="Arial"/>
              </a:rPr>
              <a:t>de manera consistente e</a:t>
            </a:r>
            <a:r>
              <a:rPr sz="1700" b="1" spc="1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independiente.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22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Immutability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5991" y="1450035"/>
            <a:ext cx="10753090" cy="1902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Los detalles de implementación del microservicio están idealmente ocultos para evitar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el  acceso involuntario por otros microservicios o consumidores externos a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los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recursos  dedicados.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Arial"/>
              <a:cs typeface="Arial"/>
            </a:endParaRPr>
          </a:p>
          <a:p>
            <a:pPr marL="241935" marR="1141095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Al </a:t>
            </a:r>
            <a:r>
              <a:rPr sz="1700" b="1" dirty="0">
                <a:latin typeface="Arial"/>
                <a:cs typeface="Arial"/>
              </a:rPr>
              <a:t>proteger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información sobre </a:t>
            </a:r>
            <a:r>
              <a:rPr sz="1700" b="1" spc="-5" dirty="0">
                <a:latin typeface="Arial"/>
                <a:cs typeface="Arial"/>
              </a:rPr>
              <a:t>los </a:t>
            </a:r>
            <a:r>
              <a:rPr sz="1700" b="1" dirty="0">
                <a:latin typeface="Arial"/>
                <a:cs typeface="Arial"/>
              </a:rPr>
              <a:t>entornos de implementación </a:t>
            </a:r>
            <a:r>
              <a:rPr sz="1700" dirty="0">
                <a:latin typeface="Arial"/>
                <a:cs typeface="Arial"/>
              </a:rPr>
              <a:t>del microservicio </a:t>
            </a:r>
            <a:r>
              <a:rPr sz="1700" b="1" dirty="0">
                <a:latin typeface="Arial"/>
                <a:cs typeface="Arial"/>
              </a:rPr>
              <a:t>se puede  mantener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autonomía continua requerida y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independencia de su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propiedad.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71654" y="2107188"/>
            <a:ext cx="7160259" cy="4402455"/>
            <a:chOff x="2171654" y="2107188"/>
            <a:chExt cx="7160259" cy="4402455"/>
          </a:xfrm>
        </p:grpSpPr>
        <p:sp>
          <p:nvSpPr>
            <p:cNvPr id="13" name="object 13"/>
            <p:cNvSpPr/>
            <p:nvPr/>
          </p:nvSpPr>
          <p:spPr>
            <a:xfrm>
              <a:off x="2171654" y="3761209"/>
              <a:ext cx="7159842" cy="27478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49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High</a:t>
            </a:r>
            <a:r>
              <a:rPr sz="2800" b="0" spc="-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Resilience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5828" y="1431112"/>
            <a:ext cx="11010265" cy="2146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Los microservicios están diseñados idealmente para responder y recuperarse de</a:t>
            </a:r>
            <a:r>
              <a:rPr sz="2000" b="1" i="1" spc="-2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una</a:t>
            </a:r>
            <a:endParaRPr sz="2000">
              <a:latin typeface="Arial"/>
              <a:cs typeface="Arial"/>
            </a:endParaRPr>
          </a:p>
          <a:p>
            <a:pPr marL="285115">
              <a:lnSpc>
                <a:spcPct val="100000"/>
              </a:lnSpc>
              <a:spcBef>
                <a:spcPts val="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amplia gama de condiciones de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falla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para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minimizar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las interrupciones en el</a:t>
            </a:r>
            <a:r>
              <a:rPr sz="2000" b="1" i="1" spc="-1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servicio.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La </a:t>
            </a:r>
            <a:r>
              <a:rPr sz="1700" b="1" spc="-5" dirty="0">
                <a:latin typeface="Arial"/>
                <a:cs typeface="Arial"/>
              </a:rPr>
              <a:t>lógica </a:t>
            </a:r>
            <a:r>
              <a:rPr sz="1700" b="1" dirty="0">
                <a:latin typeface="Arial"/>
                <a:cs typeface="Arial"/>
              </a:rPr>
              <a:t>del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debe poder </a:t>
            </a:r>
            <a:r>
              <a:rPr sz="1700" b="1" spc="-5" dirty="0">
                <a:latin typeface="Arial"/>
                <a:cs typeface="Arial"/>
              </a:rPr>
              <a:t>identificar </a:t>
            </a:r>
            <a:r>
              <a:rPr sz="1700" dirty="0">
                <a:latin typeface="Arial"/>
                <a:cs typeface="Arial"/>
              </a:rPr>
              <a:t>diferentes </a:t>
            </a:r>
            <a:r>
              <a:rPr sz="1700" b="1" dirty="0">
                <a:latin typeface="Arial"/>
                <a:cs typeface="Arial"/>
              </a:rPr>
              <a:t>condiciones de </a:t>
            </a:r>
            <a:r>
              <a:rPr sz="1700" b="1" spc="-5" dirty="0">
                <a:latin typeface="Arial"/>
                <a:cs typeface="Arial"/>
              </a:rPr>
              <a:t>falla</a:t>
            </a:r>
            <a:r>
              <a:rPr sz="1700" spc="-5" dirty="0">
                <a:latin typeface="Arial"/>
                <a:cs typeface="Arial"/>
              </a:rPr>
              <a:t>, tanto </a:t>
            </a:r>
            <a:r>
              <a:rPr sz="1700" b="1" dirty="0">
                <a:latin typeface="Arial"/>
                <a:cs typeface="Arial"/>
              </a:rPr>
              <a:t>internamente dentro  de </a:t>
            </a:r>
            <a:r>
              <a:rPr sz="1700" b="1" spc="-5" dirty="0">
                <a:latin typeface="Arial"/>
                <a:cs typeface="Arial"/>
              </a:rPr>
              <a:t>la lógica </a:t>
            </a:r>
            <a:r>
              <a:rPr sz="1700" b="1" dirty="0">
                <a:latin typeface="Arial"/>
                <a:cs typeface="Arial"/>
              </a:rPr>
              <a:t>de procesamiento del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como dentro de </a:t>
            </a:r>
            <a:r>
              <a:rPr sz="1700" b="1" spc="-5" dirty="0">
                <a:latin typeface="Arial"/>
                <a:cs typeface="Arial"/>
              </a:rPr>
              <a:t>los </a:t>
            </a:r>
            <a:r>
              <a:rPr sz="1700" b="1" dirty="0">
                <a:latin typeface="Arial"/>
                <a:cs typeface="Arial"/>
              </a:rPr>
              <a:t>recursos </a:t>
            </a:r>
            <a:r>
              <a:rPr sz="1700" b="1" spc="-5" dirty="0">
                <a:latin typeface="Arial"/>
                <a:cs typeface="Arial"/>
              </a:rPr>
              <a:t>relevantes </a:t>
            </a:r>
            <a:r>
              <a:rPr sz="1700" dirty="0">
                <a:latin typeface="Arial"/>
                <a:cs typeface="Arial"/>
              </a:rPr>
              <a:t>relacionados </a:t>
            </a:r>
            <a:r>
              <a:rPr sz="1700" spc="-5" dirty="0">
                <a:latin typeface="Arial"/>
                <a:cs typeface="Arial"/>
              </a:rPr>
              <a:t>para  </a:t>
            </a:r>
            <a:r>
              <a:rPr sz="1700" dirty="0">
                <a:latin typeface="Arial"/>
                <a:cs typeface="Arial"/>
              </a:rPr>
              <a:t>poder </a:t>
            </a:r>
            <a:r>
              <a:rPr sz="1700" b="1" dirty="0">
                <a:latin typeface="Arial"/>
                <a:cs typeface="Arial"/>
              </a:rPr>
              <a:t>tomar medidas inmediatas para continuar con el procesamiento </a:t>
            </a:r>
            <a:r>
              <a:rPr sz="1700" dirty="0">
                <a:latin typeface="Arial"/>
                <a:cs typeface="Arial"/>
              </a:rPr>
              <a:t>en tiempo de ejecución al nivel  esperado, </a:t>
            </a:r>
            <a:r>
              <a:rPr sz="1700" b="1" dirty="0">
                <a:latin typeface="Arial"/>
                <a:cs typeface="Arial"/>
              </a:rPr>
              <a:t>o como mínimo a un </a:t>
            </a:r>
            <a:r>
              <a:rPr sz="1700" b="1" spc="-10" dirty="0">
                <a:latin typeface="Arial"/>
                <a:cs typeface="Arial"/>
              </a:rPr>
              <a:t>nivel </a:t>
            </a:r>
            <a:r>
              <a:rPr sz="1700" b="1" dirty="0">
                <a:latin typeface="Arial"/>
                <a:cs typeface="Arial"/>
              </a:rPr>
              <a:t>degradado durante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condición de </a:t>
            </a:r>
            <a:r>
              <a:rPr sz="1700" b="1" spc="-5" dirty="0">
                <a:latin typeface="Arial"/>
                <a:cs typeface="Arial"/>
              </a:rPr>
              <a:t>la falla </a:t>
            </a:r>
            <a:r>
              <a:rPr sz="1700" b="1" dirty="0">
                <a:latin typeface="Arial"/>
                <a:cs typeface="Arial"/>
              </a:rPr>
              <a:t>de manera</a:t>
            </a:r>
            <a:r>
              <a:rPr sz="1700" b="1" spc="8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controlada.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16902" y="2107188"/>
            <a:ext cx="5709285" cy="4445635"/>
            <a:chOff x="2916902" y="2107188"/>
            <a:chExt cx="5709285" cy="4445635"/>
          </a:xfrm>
        </p:grpSpPr>
        <p:sp>
          <p:nvSpPr>
            <p:cNvPr id="13" name="object 13"/>
            <p:cNvSpPr/>
            <p:nvPr/>
          </p:nvSpPr>
          <p:spPr>
            <a:xfrm>
              <a:off x="2916902" y="4020581"/>
              <a:ext cx="5708970" cy="25317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538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Failure</a:t>
            </a:r>
            <a:r>
              <a:rPr sz="2800" b="0" spc="-1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5673" y="1434211"/>
            <a:ext cx="10771505" cy="2356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Cada microservicio está idealmente diseñado para garantizar que cualquier condición</a:t>
            </a:r>
            <a:r>
              <a:rPr sz="2000" b="1" i="1" spc="-2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de 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falla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que pueda encontrar no afecte a otros</a:t>
            </a:r>
            <a:r>
              <a:rPr sz="2000" b="1" i="1" spc="-1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Arial"/>
              <a:cs typeface="Arial"/>
            </a:endParaRPr>
          </a:p>
          <a:p>
            <a:pPr marL="88900" marR="167640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latin typeface="Arial"/>
                <a:cs typeface="Arial"/>
              </a:rPr>
              <a:t>Aunque se espera que los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sean </a:t>
            </a:r>
            <a:r>
              <a:rPr sz="1700" b="1" spc="-5" dirty="0">
                <a:latin typeface="Arial"/>
                <a:cs typeface="Arial"/>
              </a:rPr>
              <a:t>altamente </a:t>
            </a:r>
            <a:r>
              <a:rPr sz="1700" b="1" dirty="0">
                <a:latin typeface="Arial"/>
                <a:cs typeface="Arial"/>
              </a:rPr>
              <a:t>resistentes en respuesta a </a:t>
            </a:r>
            <a:r>
              <a:rPr sz="1700" b="1" spc="-5" dirty="0">
                <a:latin typeface="Arial"/>
                <a:cs typeface="Arial"/>
              </a:rPr>
              <a:t>las </a:t>
            </a:r>
            <a:r>
              <a:rPr sz="1700" b="1" dirty="0">
                <a:latin typeface="Arial"/>
                <a:cs typeface="Arial"/>
              </a:rPr>
              <a:t>condiciones de  </a:t>
            </a:r>
            <a:r>
              <a:rPr sz="1700" b="1" spc="-5" dirty="0">
                <a:latin typeface="Arial"/>
                <a:cs typeface="Arial"/>
              </a:rPr>
              <a:t>falla</a:t>
            </a:r>
            <a:r>
              <a:rPr sz="1700" spc="-5" dirty="0">
                <a:latin typeface="Arial"/>
                <a:cs typeface="Arial"/>
              </a:rPr>
              <a:t>, </a:t>
            </a:r>
            <a:r>
              <a:rPr sz="1700" dirty="0">
                <a:latin typeface="Arial"/>
                <a:cs typeface="Arial"/>
              </a:rPr>
              <a:t>aún </a:t>
            </a:r>
            <a:r>
              <a:rPr sz="1700" b="1" dirty="0">
                <a:latin typeface="Arial"/>
                <a:cs typeface="Arial"/>
              </a:rPr>
              <a:t>deben estar preparados para condiciones reales </a:t>
            </a:r>
            <a:r>
              <a:rPr sz="1700" dirty="0">
                <a:latin typeface="Arial"/>
                <a:cs typeface="Arial"/>
              </a:rPr>
              <a:t>donde sí resultan en una </a:t>
            </a:r>
            <a:r>
              <a:rPr sz="1700" b="1" spc="-5" dirty="0">
                <a:latin typeface="Arial"/>
                <a:cs typeface="Arial"/>
              </a:rPr>
              <a:t>falla</a:t>
            </a:r>
            <a:r>
              <a:rPr sz="1700" b="1" spc="114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completa.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88900" marR="530225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En </a:t>
            </a:r>
            <a:r>
              <a:rPr sz="1700" spc="-5" dirty="0">
                <a:latin typeface="Arial"/>
                <a:cs typeface="Arial"/>
              </a:rPr>
              <a:t>tal </a:t>
            </a:r>
            <a:r>
              <a:rPr sz="1700" dirty="0">
                <a:latin typeface="Arial"/>
                <a:cs typeface="Arial"/>
              </a:rPr>
              <a:t>caso, es </a:t>
            </a:r>
            <a:r>
              <a:rPr sz="1700" spc="-5" dirty="0">
                <a:latin typeface="Arial"/>
                <a:cs typeface="Arial"/>
              </a:rPr>
              <a:t>importante </a:t>
            </a:r>
            <a:r>
              <a:rPr sz="1700" dirty="0">
                <a:latin typeface="Arial"/>
                <a:cs typeface="Arial"/>
              </a:rPr>
              <a:t>que el </a:t>
            </a:r>
            <a:r>
              <a:rPr sz="1700" b="1" dirty="0">
                <a:latin typeface="Arial"/>
                <a:cs typeface="Arial"/>
              </a:rPr>
              <a:t>grado del impacto de </a:t>
            </a:r>
            <a:r>
              <a:rPr sz="1700" b="1" spc="-5" dirty="0">
                <a:latin typeface="Arial"/>
                <a:cs typeface="Arial"/>
              </a:rPr>
              <a:t>la falla </a:t>
            </a:r>
            <a:r>
              <a:rPr sz="1700" b="1" dirty="0">
                <a:latin typeface="Arial"/>
                <a:cs typeface="Arial"/>
              </a:rPr>
              <a:t>se </a:t>
            </a:r>
            <a:r>
              <a:rPr sz="1700" b="1" spc="-5" dirty="0">
                <a:latin typeface="Arial"/>
                <a:cs typeface="Arial"/>
              </a:rPr>
              <a:t>limite </a:t>
            </a:r>
            <a:r>
              <a:rPr sz="1700" b="1" dirty="0">
                <a:latin typeface="Arial"/>
                <a:cs typeface="Arial"/>
              </a:rPr>
              <a:t>al alcance del aislamiento del 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dirty="0">
                <a:latin typeface="Arial"/>
                <a:cs typeface="Arial"/>
              </a:rPr>
              <a:t>para que </a:t>
            </a:r>
            <a:r>
              <a:rPr sz="1700" b="1" dirty="0">
                <a:latin typeface="Arial"/>
                <a:cs typeface="Arial"/>
              </a:rPr>
              <a:t>no afecte a otros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o recursos</a:t>
            </a:r>
            <a:r>
              <a:rPr sz="1700" b="1" spc="14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vecinos.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8678" y="2107188"/>
            <a:ext cx="5624830" cy="4537075"/>
            <a:chOff x="3058678" y="2107188"/>
            <a:chExt cx="5624830" cy="4537075"/>
          </a:xfrm>
        </p:grpSpPr>
        <p:sp>
          <p:nvSpPr>
            <p:cNvPr id="13" name="object 13"/>
            <p:cNvSpPr/>
            <p:nvPr/>
          </p:nvSpPr>
          <p:spPr>
            <a:xfrm>
              <a:off x="3058678" y="4187403"/>
              <a:ext cx="5624553" cy="24562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1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0440" y="0"/>
            <a:ext cx="8671560" cy="6858000"/>
          </a:xfrm>
          <a:custGeom>
            <a:avLst/>
            <a:gdLst/>
            <a:ahLst/>
            <a:cxnLst/>
            <a:rect l="l" t="t" r="r" b="b"/>
            <a:pathLst>
              <a:path w="8671560" h="6858000">
                <a:moveTo>
                  <a:pt x="0" y="6858000"/>
                </a:moveTo>
                <a:lnTo>
                  <a:pt x="8671560" y="6858000"/>
                </a:lnTo>
                <a:lnTo>
                  <a:pt x="867156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3520440" cy="6858000"/>
            <a:chOff x="0" y="0"/>
            <a:chExt cx="3520440" cy="6858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3520440" cy="6858000"/>
            </a:xfrm>
            <a:custGeom>
              <a:avLst/>
              <a:gdLst/>
              <a:ahLst/>
              <a:cxnLst/>
              <a:rect l="l" t="t" r="r" b="b"/>
              <a:pathLst>
                <a:path w="3520440" h="6858000">
                  <a:moveTo>
                    <a:pt x="352044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20440" y="6858000"/>
                  </a:lnTo>
                  <a:lnTo>
                    <a:pt x="35204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5112" y="2656332"/>
              <a:ext cx="2007870" cy="20078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1331" y="2653283"/>
              <a:ext cx="1659889" cy="1659889"/>
            </a:xfrm>
            <a:custGeom>
              <a:avLst/>
              <a:gdLst/>
              <a:ahLst/>
              <a:cxnLst/>
              <a:rect l="l" t="t" r="r" b="b"/>
              <a:pathLst>
                <a:path w="1659889" h="1659889">
                  <a:moveTo>
                    <a:pt x="829818" y="0"/>
                  </a:moveTo>
                  <a:lnTo>
                    <a:pt x="781060" y="1408"/>
                  </a:lnTo>
                  <a:lnTo>
                    <a:pt x="733044" y="5582"/>
                  </a:lnTo>
                  <a:lnTo>
                    <a:pt x="685848" y="12443"/>
                  </a:lnTo>
                  <a:lnTo>
                    <a:pt x="639549" y="21913"/>
                  </a:lnTo>
                  <a:lnTo>
                    <a:pt x="594226" y="33915"/>
                  </a:lnTo>
                  <a:lnTo>
                    <a:pt x="549956" y="48372"/>
                  </a:lnTo>
                  <a:lnTo>
                    <a:pt x="506816" y="65204"/>
                  </a:lnTo>
                  <a:lnTo>
                    <a:pt x="464886" y="84335"/>
                  </a:lnTo>
                  <a:lnTo>
                    <a:pt x="424243" y="105686"/>
                  </a:lnTo>
                  <a:lnTo>
                    <a:pt x="384963" y="129181"/>
                  </a:lnTo>
                  <a:lnTo>
                    <a:pt x="347127" y="154740"/>
                  </a:lnTo>
                  <a:lnTo>
                    <a:pt x="310810" y="182286"/>
                  </a:lnTo>
                  <a:lnTo>
                    <a:pt x="276092" y="211742"/>
                  </a:lnTo>
                  <a:lnTo>
                    <a:pt x="243049" y="243030"/>
                  </a:lnTo>
                  <a:lnTo>
                    <a:pt x="211760" y="276071"/>
                  </a:lnTo>
                  <a:lnTo>
                    <a:pt x="182302" y="310789"/>
                  </a:lnTo>
                  <a:lnTo>
                    <a:pt x="154754" y="347105"/>
                  </a:lnTo>
                  <a:lnTo>
                    <a:pt x="129193" y="384941"/>
                  </a:lnTo>
                  <a:lnTo>
                    <a:pt x="105697" y="424220"/>
                  </a:lnTo>
                  <a:lnTo>
                    <a:pt x="84344" y="464864"/>
                  </a:lnTo>
                  <a:lnTo>
                    <a:pt x="65211" y="506795"/>
                  </a:lnTo>
                  <a:lnTo>
                    <a:pt x="48377" y="549935"/>
                  </a:lnTo>
                  <a:lnTo>
                    <a:pt x="33919" y="594207"/>
                  </a:lnTo>
                  <a:lnTo>
                    <a:pt x="21916" y="639533"/>
                  </a:lnTo>
                  <a:lnTo>
                    <a:pt x="12444" y="685835"/>
                  </a:lnTo>
                  <a:lnTo>
                    <a:pt x="5582" y="733034"/>
                  </a:lnTo>
                  <a:lnTo>
                    <a:pt x="1408" y="781055"/>
                  </a:lnTo>
                  <a:lnTo>
                    <a:pt x="0" y="829817"/>
                  </a:lnTo>
                  <a:lnTo>
                    <a:pt x="1408" y="878580"/>
                  </a:lnTo>
                  <a:lnTo>
                    <a:pt x="5582" y="926601"/>
                  </a:lnTo>
                  <a:lnTo>
                    <a:pt x="12444" y="973800"/>
                  </a:lnTo>
                  <a:lnTo>
                    <a:pt x="21916" y="1020102"/>
                  </a:lnTo>
                  <a:lnTo>
                    <a:pt x="33919" y="1065428"/>
                  </a:lnTo>
                  <a:lnTo>
                    <a:pt x="48377" y="1109700"/>
                  </a:lnTo>
                  <a:lnTo>
                    <a:pt x="65211" y="1152840"/>
                  </a:lnTo>
                  <a:lnTo>
                    <a:pt x="84344" y="1194771"/>
                  </a:lnTo>
                  <a:lnTo>
                    <a:pt x="105697" y="1235415"/>
                  </a:lnTo>
                  <a:lnTo>
                    <a:pt x="129193" y="1274694"/>
                  </a:lnTo>
                  <a:lnTo>
                    <a:pt x="154754" y="1312530"/>
                  </a:lnTo>
                  <a:lnTo>
                    <a:pt x="182302" y="1348846"/>
                  </a:lnTo>
                  <a:lnTo>
                    <a:pt x="211760" y="1383564"/>
                  </a:lnTo>
                  <a:lnTo>
                    <a:pt x="243049" y="1416605"/>
                  </a:lnTo>
                  <a:lnTo>
                    <a:pt x="276092" y="1447893"/>
                  </a:lnTo>
                  <a:lnTo>
                    <a:pt x="310810" y="1477349"/>
                  </a:lnTo>
                  <a:lnTo>
                    <a:pt x="347127" y="1504895"/>
                  </a:lnTo>
                  <a:lnTo>
                    <a:pt x="384963" y="1530454"/>
                  </a:lnTo>
                  <a:lnTo>
                    <a:pt x="424243" y="1553949"/>
                  </a:lnTo>
                  <a:lnTo>
                    <a:pt x="464886" y="1575300"/>
                  </a:lnTo>
                  <a:lnTo>
                    <a:pt x="506816" y="1594431"/>
                  </a:lnTo>
                  <a:lnTo>
                    <a:pt x="549956" y="1611263"/>
                  </a:lnTo>
                  <a:lnTo>
                    <a:pt x="594226" y="1625720"/>
                  </a:lnTo>
                  <a:lnTo>
                    <a:pt x="639549" y="1637722"/>
                  </a:lnTo>
                  <a:lnTo>
                    <a:pt x="685848" y="1647192"/>
                  </a:lnTo>
                  <a:lnTo>
                    <a:pt x="733044" y="1654053"/>
                  </a:lnTo>
                  <a:lnTo>
                    <a:pt x="781060" y="1658227"/>
                  </a:lnTo>
                  <a:lnTo>
                    <a:pt x="829818" y="1659635"/>
                  </a:lnTo>
                  <a:lnTo>
                    <a:pt x="878580" y="1658227"/>
                  </a:lnTo>
                  <a:lnTo>
                    <a:pt x="926601" y="1654053"/>
                  </a:lnTo>
                  <a:lnTo>
                    <a:pt x="973800" y="1647192"/>
                  </a:lnTo>
                  <a:lnTo>
                    <a:pt x="1020102" y="1637722"/>
                  </a:lnTo>
                  <a:lnTo>
                    <a:pt x="1065428" y="1625720"/>
                  </a:lnTo>
                  <a:lnTo>
                    <a:pt x="1109700" y="1611263"/>
                  </a:lnTo>
                  <a:lnTo>
                    <a:pt x="1152840" y="1594431"/>
                  </a:lnTo>
                  <a:lnTo>
                    <a:pt x="1194771" y="1575300"/>
                  </a:lnTo>
                  <a:lnTo>
                    <a:pt x="1235415" y="1553949"/>
                  </a:lnTo>
                  <a:lnTo>
                    <a:pt x="1274694" y="1530454"/>
                  </a:lnTo>
                  <a:lnTo>
                    <a:pt x="1312530" y="1504895"/>
                  </a:lnTo>
                  <a:lnTo>
                    <a:pt x="1348846" y="1477349"/>
                  </a:lnTo>
                  <a:lnTo>
                    <a:pt x="1383564" y="1447893"/>
                  </a:lnTo>
                  <a:lnTo>
                    <a:pt x="1416605" y="1416605"/>
                  </a:lnTo>
                  <a:lnTo>
                    <a:pt x="1447893" y="1383564"/>
                  </a:lnTo>
                  <a:lnTo>
                    <a:pt x="1477349" y="1348846"/>
                  </a:lnTo>
                  <a:lnTo>
                    <a:pt x="1504895" y="1312530"/>
                  </a:lnTo>
                  <a:lnTo>
                    <a:pt x="1530454" y="1274694"/>
                  </a:lnTo>
                  <a:lnTo>
                    <a:pt x="1553949" y="1235415"/>
                  </a:lnTo>
                  <a:lnTo>
                    <a:pt x="1575300" y="1194771"/>
                  </a:lnTo>
                  <a:lnTo>
                    <a:pt x="1594431" y="1152840"/>
                  </a:lnTo>
                  <a:lnTo>
                    <a:pt x="1611263" y="1109700"/>
                  </a:lnTo>
                  <a:lnTo>
                    <a:pt x="1625720" y="1065428"/>
                  </a:lnTo>
                  <a:lnTo>
                    <a:pt x="1637722" y="1020102"/>
                  </a:lnTo>
                  <a:lnTo>
                    <a:pt x="1647192" y="973800"/>
                  </a:lnTo>
                  <a:lnTo>
                    <a:pt x="1654053" y="926601"/>
                  </a:lnTo>
                  <a:lnTo>
                    <a:pt x="1658227" y="878580"/>
                  </a:lnTo>
                  <a:lnTo>
                    <a:pt x="1659636" y="829817"/>
                  </a:lnTo>
                  <a:lnTo>
                    <a:pt x="1658227" y="781055"/>
                  </a:lnTo>
                  <a:lnTo>
                    <a:pt x="1654053" y="733034"/>
                  </a:lnTo>
                  <a:lnTo>
                    <a:pt x="1647192" y="685835"/>
                  </a:lnTo>
                  <a:lnTo>
                    <a:pt x="1637722" y="639533"/>
                  </a:lnTo>
                  <a:lnTo>
                    <a:pt x="1625720" y="594207"/>
                  </a:lnTo>
                  <a:lnTo>
                    <a:pt x="1611263" y="549935"/>
                  </a:lnTo>
                  <a:lnTo>
                    <a:pt x="1594431" y="506795"/>
                  </a:lnTo>
                  <a:lnTo>
                    <a:pt x="1575300" y="464864"/>
                  </a:lnTo>
                  <a:lnTo>
                    <a:pt x="1553949" y="424220"/>
                  </a:lnTo>
                  <a:lnTo>
                    <a:pt x="1530454" y="384941"/>
                  </a:lnTo>
                  <a:lnTo>
                    <a:pt x="1504895" y="347105"/>
                  </a:lnTo>
                  <a:lnTo>
                    <a:pt x="1477349" y="310789"/>
                  </a:lnTo>
                  <a:lnTo>
                    <a:pt x="1447893" y="276071"/>
                  </a:lnTo>
                  <a:lnTo>
                    <a:pt x="1416605" y="243030"/>
                  </a:lnTo>
                  <a:lnTo>
                    <a:pt x="1383564" y="211742"/>
                  </a:lnTo>
                  <a:lnTo>
                    <a:pt x="1348846" y="182286"/>
                  </a:lnTo>
                  <a:lnTo>
                    <a:pt x="1312530" y="154740"/>
                  </a:lnTo>
                  <a:lnTo>
                    <a:pt x="1274694" y="129181"/>
                  </a:lnTo>
                  <a:lnTo>
                    <a:pt x="1235415" y="105686"/>
                  </a:lnTo>
                  <a:lnTo>
                    <a:pt x="1194771" y="84335"/>
                  </a:lnTo>
                  <a:lnTo>
                    <a:pt x="1152840" y="65204"/>
                  </a:lnTo>
                  <a:lnTo>
                    <a:pt x="1109700" y="48372"/>
                  </a:lnTo>
                  <a:lnTo>
                    <a:pt x="1065428" y="33915"/>
                  </a:lnTo>
                  <a:lnTo>
                    <a:pt x="1020102" y="21913"/>
                  </a:lnTo>
                  <a:lnTo>
                    <a:pt x="973800" y="12443"/>
                  </a:lnTo>
                  <a:lnTo>
                    <a:pt x="926601" y="5582"/>
                  </a:lnTo>
                  <a:lnTo>
                    <a:pt x="878580" y="1408"/>
                  </a:lnTo>
                  <a:lnTo>
                    <a:pt x="829818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1238" y="300685"/>
            <a:ext cx="2200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</a:rPr>
              <a:t>Tem</a:t>
            </a:r>
            <a:r>
              <a:rPr sz="4400" spc="-15" dirty="0">
                <a:solidFill>
                  <a:srgbClr val="FFFFFF"/>
                </a:solidFill>
              </a:rPr>
              <a:t>a</a:t>
            </a:r>
            <a:r>
              <a:rPr sz="4400" dirty="0">
                <a:solidFill>
                  <a:srgbClr val="FFFFFF"/>
                </a:solidFill>
              </a:rPr>
              <a:t>rio</a:t>
            </a:r>
            <a:endParaRPr sz="4400"/>
          </a:p>
        </p:txBody>
      </p:sp>
      <p:grpSp>
        <p:nvGrpSpPr>
          <p:cNvPr id="10" name="object 10"/>
          <p:cNvGrpSpPr/>
          <p:nvPr/>
        </p:nvGrpSpPr>
        <p:grpSpPr>
          <a:xfrm>
            <a:off x="1400555" y="3244595"/>
            <a:ext cx="381000" cy="477520"/>
            <a:chOff x="1400555" y="3244595"/>
            <a:chExt cx="381000" cy="477520"/>
          </a:xfrm>
        </p:grpSpPr>
        <p:sp>
          <p:nvSpPr>
            <p:cNvPr id="11" name="object 11"/>
            <p:cNvSpPr/>
            <p:nvPr/>
          </p:nvSpPr>
          <p:spPr>
            <a:xfrm>
              <a:off x="1400556" y="3244595"/>
              <a:ext cx="381000" cy="477520"/>
            </a:xfrm>
            <a:custGeom>
              <a:avLst/>
              <a:gdLst/>
              <a:ahLst/>
              <a:cxnLst/>
              <a:rect l="l" t="t" r="r" b="b"/>
              <a:pathLst>
                <a:path w="381000" h="477520">
                  <a:moveTo>
                    <a:pt x="381000" y="68834"/>
                  </a:moveTo>
                  <a:lnTo>
                    <a:pt x="372999" y="60960"/>
                  </a:lnTo>
                  <a:lnTo>
                    <a:pt x="73533" y="60960"/>
                  </a:lnTo>
                  <a:lnTo>
                    <a:pt x="65532" y="68834"/>
                  </a:lnTo>
                  <a:lnTo>
                    <a:pt x="65532" y="88392"/>
                  </a:lnTo>
                  <a:lnTo>
                    <a:pt x="73533" y="96012"/>
                  </a:lnTo>
                  <a:lnTo>
                    <a:pt x="372999" y="96012"/>
                  </a:lnTo>
                  <a:lnTo>
                    <a:pt x="381000" y="88392"/>
                  </a:lnTo>
                  <a:lnTo>
                    <a:pt x="381000" y="68834"/>
                  </a:lnTo>
                  <a:close/>
                </a:path>
                <a:path w="381000" h="477520">
                  <a:moveTo>
                    <a:pt x="381000" y="8001"/>
                  </a:moveTo>
                  <a:lnTo>
                    <a:pt x="372999" y="0"/>
                  </a:lnTo>
                  <a:lnTo>
                    <a:pt x="78359" y="0"/>
                  </a:lnTo>
                  <a:lnTo>
                    <a:pt x="47891" y="6172"/>
                  </a:lnTo>
                  <a:lnTo>
                    <a:pt x="22987" y="22974"/>
                  </a:lnTo>
                  <a:lnTo>
                    <a:pt x="6159" y="47853"/>
                  </a:lnTo>
                  <a:lnTo>
                    <a:pt x="0" y="78232"/>
                  </a:lnTo>
                  <a:lnTo>
                    <a:pt x="0" y="398399"/>
                  </a:lnTo>
                  <a:lnTo>
                    <a:pt x="6159" y="428866"/>
                  </a:lnTo>
                  <a:lnTo>
                    <a:pt x="22987" y="453771"/>
                  </a:lnTo>
                  <a:lnTo>
                    <a:pt x="47891" y="470598"/>
                  </a:lnTo>
                  <a:lnTo>
                    <a:pt x="78359" y="476758"/>
                  </a:lnTo>
                  <a:lnTo>
                    <a:pt x="299339" y="476758"/>
                  </a:lnTo>
                  <a:lnTo>
                    <a:pt x="307213" y="468757"/>
                  </a:lnTo>
                  <a:lnTo>
                    <a:pt x="307213" y="449453"/>
                  </a:lnTo>
                  <a:lnTo>
                    <a:pt x="299339" y="441579"/>
                  </a:lnTo>
                  <a:lnTo>
                    <a:pt x="78359" y="441579"/>
                  </a:lnTo>
                  <a:lnTo>
                    <a:pt x="61696" y="438200"/>
                  </a:lnTo>
                  <a:lnTo>
                    <a:pt x="48094" y="428942"/>
                  </a:lnTo>
                  <a:lnTo>
                    <a:pt x="38925" y="415226"/>
                  </a:lnTo>
                  <a:lnTo>
                    <a:pt x="35560" y="398399"/>
                  </a:lnTo>
                  <a:lnTo>
                    <a:pt x="35560" y="143764"/>
                  </a:lnTo>
                  <a:lnTo>
                    <a:pt x="45186" y="149301"/>
                  </a:lnTo>
                  <a:lnTo>
                    <a:pt x="55664" y="153403"/>
                  </a:lnTo>
                  <a:lnTo>
                    <a:pt x="66789" y="155968"/>
                  </a:lnTo>
                  <a:lnTo>
                    <a:pt x="78359" y="156845"/>
                  </a:lnTo>
                  <a:lnTo>
                    <a:pt x="345821" y="156845"/>
                  </a:lnTo>
                  <a:lnTo>
                    <a:pt x="345821" y="469011"/>
                  </a:lnTo>
                  <a:lnTo>
                    <a:pt x="353822" y="477012"/>
                  </a:lnTo>
                  <a:lnTo>
                    <a:pt x="372999" y="477012"/>
                  </a:lnTo>
                  <a:lnTo>
                    <a:pt x="381000" y="469011"/>
                  </a:lnTo>
                  <a:lnTo>
                    <a:pt x="381000" y="143764"/>
                  </a:lnTo>
                  <a:lnTo>
                    <a:pt x="381000" y="129286"/>
                  </a:lnTo>
                  <a:lnTo>
                    <a:pt x="372999" y="121412"/>
                  </a:lnTo>
                  <a:lnTo>
                    <a:pt x="78359" y="121412"/>
                  </a:lnTo>
                  <a:lnTo>
                    <a:pt x="61696" y="118033"/>
                  </a:lnTo>
                  <a:lnTo>
                    <a:pt x="48094" y="108775"/>
                  </a:lnTo>
                  <a:lnTo>
                    <a:pt x="38925" y="95059"/>
                  </a:lnTo>
                  <a:lnTo>
                    <a:pt x="35560" y="78232"/>
                  </a:lnTo>
                  <a:lnTo>
                    <a:pt x="38925" y="61633"/>
                  </a:lnTo>
                  <a:lnTo>
                    <a:pt x="48094" y="48031"/>
                  </a:lnTo>
                  <a:lnTo>
                    <a:pt x="61696" y="38823"/>
                  </a:lnTo>
                  <a:lnTo>
                    <a:pt x="78359" y="35433"/>
                  </a:lnTo>
                  <a:lnTo>
                    <a:pt x="372999" y="35433"/>
                  </a:lnTo>
                  <a:lnTo>
                    <a:pt x="381000" y="27559"/>
                  </a:lnTo>
                  <a:lnTo>
                    <a:pt x="381000" y="8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8091" y="3461003"/>
              <a:ext cx="184403" cy="1645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01617" y="322834"/>
            <a:ext cx="7630159" cy="6061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Desafíos comunes de diseño de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microservicios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Granularidad de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microservicios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Principios de diseño de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microservicios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Introducción a la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contenerización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marR="1402715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Elementos fundamentales de la arquitectura de  contenedores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Noto Sans Symbols"/>
              <a:buChar char="✓"/>
            </a:pPr>
            <a:endParaRPr sz="2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Tecnologías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habilitadoras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Motivadores de </a:t>
            </a:r>
            <a:r>
              <a:rPr sz="2200" dirty="0">
                <a:latin typeface="Arial"/>
                <a:cs typeface="Arial"/>
              </a:rPr>
              <a:t>tecnología </a:t>
            </a:r>
            <a:r>
              <a:rPr sz="2200" spc="-5" dirty="0">
                <a:latin typeface="Arial"/>
                <a:cs typeface="Arial"/>
              </a:rPr>
              <a:t>para microservicios en la</a:t>
            </a:r>
            <a:r>
              <a:rPr sz="2200" spc="1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nube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Noto Sans Symbols"/>
              <a:buChar char="✓"/>
            </a:pPr>
            <a:endParaRPr sz="2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Patrones fundamentales de microservicios y</a:t>
            </a:r>
            <a:r>
              <a:rPr sz="2200" spc="1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contenedores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Entendiendo DevOps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74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Automated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30879" y="4590681"/>
            <a:ext cx="7275195" cy="2112010"/>
            <a:chOff x="4730879" y="4590681"/>
            <a:chExt cx="7275195" cy="2112010"/>
          </a:xfrm>
        </p:grpSpPr>
        <p:sp>
          <p:nvSpPr>
            <p:cNvPr id="11" name="object 11"/>
            <p:cNvSpPr/>
            <p:nvPr/>
          </p:nvSpPr>
          <p:spPr>
            <a:xfrm>
              <a:off x="9892283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30879" y="4590681"/>
              <a:ext cx="5118236" cy="21116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4266" y="1445513"/>
            <a:ext cx="10529570" cy="2918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La administración y la funcionalidad en tiempo de ejecución de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los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microservicios</a:t>
            </a:r>
            <a:r>
              <a:rPr sz="2000" b="1" i="1" spc="-2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está  idealmente automatizada siempre que sea</a:t>
            </a:r>
            <a:r>
              <a:rPr sz="2000" b="1" i="1" spc="-11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posible.</a:t>
            </a:r>
            <a:endParaRPr sz="2000">
              <a:latin typeface="Arial"/>
              <a:cs typeface="Arial"/>
            </a:endParaRPr>
          </a:p>
          <a:p>
            <a:pPr marL="294005" marR="657225">
              <a:lnSpc>
                <a:spcPct val="100000"/>
              </a:lnSpc>
              <a:spcBef>
                <a:spcPts val="1639"/>
              </a:spcBef>
            </a:pPr>
            <a:r>
              <a:rPr sz="1700" dirty="0">
                <a:latin typeface="Arial"/>
                <a:cs typeface="Arial"/>
              </a:rPr>
              <a:t>Para cumplir con los </a:t>
            </a:r>
            <a:r>
              <a:rPr sz="1700" b="1" dirty="0">
                <a:latin typeface="Arial"/>
                <a:cs typeface="Arial"/>
              </a:rPr>
              <a:t>requisitos de </a:t>
            </a:r>
            <a:r>
              <a:rPr sz="1700" b="1" spc="-5" dirty="0">
                <a:latin typeface="Arial"/>
                <a:cs typeface="Arial"/>
              </a:rPr>
              <a:t>alta </a:t>
            </a:r>
            <a:r>
              <a:rPr sz="1700" b="1" dirty="0">
                <a:latin typeface="Arial"/>
                <a:cs typeface="Arial"/>
              </a:rPr>
              <a:t>disponibilidad y rendimiento</a:t>
            </a:r>
            <a:r>
              <a:rPr sz="1700" dirty="0">
                <a:latin typeface="Arial"/>
                <a:cs typeface="Arial"/>
              </a:rPr>
              <a:t>, así como los </a:t>
            </a:r>
            <a:r>
              <a:rPr sz="1700" b="1" dirty="0">
                <a:latin typeface="Arial"/>
                <a:cs typeface="Arial"/>
              </a:rPr>
              <a:t>beneficios </a:t>
            </a:r>
            <a:r>
              <a:rPr sz="1700" dirty="0">
                <a:latin typeface="Arial"/>
                <a:cs typeface="Arial"/>
              </a:rPr>
              <a:t>de  implementación y mantenimiento que vienen con el </a:t>
            </a:r>
            <a:r>
              <a:rPr sz="1700" b="1" dirty="0">
                <a:latin typeface="Arial"/>
                <a:cs typeface="Arial"/>
              </a:rPr>
              <a:t>desarrollo ágil y </a:t>
            </a:r>
            <a:r>
              <a:rPr sz="1700" b="1" spc="-5" dirty="0">
                <a:latin typeface="Arial"/>
                <a:cs typeface="Arial"/>
              </a:rPr>
              <a:t>las </a:t>
            </a:r>
            <a:r>
              <a:rPr sz="1700" b="1" dirty="0">
                <a:latin typeface="Arial"/>
                <a:cs typeface="Arial"/>
              </a:rPr>
              <a:t>prácticas </a:t>
            </a:r>
            <a:r>
              <a:rPr sz="1700" b="1" spc="-5" dirty="0">
                <a:latin typeface="Arial"/>
                <a:cs typeface="Arial"/>
              </a:rPr>
              <a:t>DevOps</a:t>
            </a:r>
            <a:r>
              <a:rPr sz="1700" spc="-5" dirty="0">
                <a:latin typeface="Arial"/>
                <a:cs typeface="Arial"/>
              </a:rPr>
              <a:t>, </a:t>
            </a:r>
            <a:r>
              <a:rPr sz="1700" dirty="0">
                <a:latin typeface="Arial"/>
                <a:cs typeface="Arial"/>
              </a:rPr>
              <a:t>los  microservicios son </a:t>
            </a:r>
            <a:r>
              <a:rPr sz="1700" b="1" dirty="0">
                <a:latin typeface="Arial"/>
                <a:cs typeface="Arial"/>
              </a:rPr>
              <a:t>comúnmente compatibles con un </a:t>
            </a:r>
            <a:r>
              <a:rPr sz="1700" b="1" spc="-5" dirty="0">
                <a:latin typeface="Arial"/>
                <a:cs typeface="Arial"/>
              </a:rPr>
              <a:t>alto </a:t>
            </a:r>
            <a:r>
              <a:rPr sz="1700" b="1" dirty="0">
                <a:latin typeface="Arial"/>
                <a:cs typeface="Arial"/>
              </a:rPr>
              <a:t>grado de</a:t>
            </a:r>
            <a:r>
              <a:rPr sz="1700" b="1" spc="-7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automatización.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287020" marR="208279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latin typeface="Arial"/>
                <a:cs typeface="Arial"/>
              </a:rPr>
              <a:t>Se utilizan </a:t>
            </a:r>
            <a:r>
              <a:rPr sz="1700" b="1" dirty="0">
                <a:latin typeface="Arial"/>
                <a:cs typeface="Arial"/>
              </a:rPr>
              <a:t>herramientas y tecnologías sofisticadas para automatizar </a:t>
            </a:r>
            <a:r>
              <a:rPr sz="1700" dirty="0">
                <a:latin typeface="Arial"/>
                <a:cs typeface="Arial"/>
              </a:rPr>
              <a:t>una amplia </a:t>
            </a:r>
            <a:r>
              <a:rPr sz="1700" b="1" dirty="0">
                <a:latin typeface="Arial"/>
                <a:cs typeface="Arial"/>
              </a:rPr>
              <a:t>gama de tareas </a:t>
            </a:r>
            <a:r>
              <a:rPr sz="1700" spc="-5" dirty="0">
                <a:latin typeface="Arial"/>
                <a:cs typeface="Arial"/>
              </a:rPr>
              <a:t>de  </a:t>
            </a:r>
            <a:r>
              <a:rPr sz="1700" dirty="0">
                <a:latin typeface="Arial"/>
                <a:cs typeface="Arial"/>
              </a:rPr>
              <a:t>tiempo de ejecución y mantenimiento, </a:t>
            </a:r>
            <a:r>
              <a:rPr sz="1700" b="1" spc="-5" dirty="0">
                <a:latin typeface="Arial"/>
                <a:cs typeface="Arial"/>
              </a:rPr>
              <a:t>incluido </a:t>
            </a:r>
            <a:r>
              <a:rPr sz="1700" b="1" dirty="0">
                <a:latin typeface="Arial"/>
                <a:cs typeface="Arial"/>
              </a:rPr>
              <a:t>su despliegue, pruebas, escalado, recopilación y  agregación de logs, auditoría y resolución de condiciones de </a:t>
            </a:r>
            <a:r>
              <a:rPr sz="1700" b="1" spc="-5" dirty="0">
                <a:latin typeface="Arial"/>
                <a:cs typeface="Arial"/>
              </a:rPr>
              <a:t>error </a:t>
            </a:r>
            <a:r>
              <a:rPr sz="1700" b="1" dirty="0">
                <a:latin typeface="Arial"/>
                <a:cs typeface="Arial"/>
              </a:rPr>
              <a:t>de manera automática cuando  sea posible, entre otros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factores.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4611" y="5385815"/>
            <a:ext cx="3813048" cy="568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61313" y="5038420"/>
            <a:ext cx="1830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DevOps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Pipeline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278" y="6396634"/>
            <a:ext cx="41865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Más adelante se aborda en detalle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DevOps.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27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Principios </a:t>
            </a:r>
            <a:r>
              <a:rPr sz="1800" b="1" spc="-5" dirty="0">
                <a:latin typeface="Arial"/>
                <a:cs typeface="Arial"/>
              </a:rPr>
              <a:t>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2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Self-Hosting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7022" y="1405508"/>
            <a:ext cx="9817735" cy="20027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Los microservicios se despliegan idealmente junto con sus recursos</a:t>
            </a:r>
            <a:r>
              <a:rPr sz="2000" b="1" i="1" spc="-17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necesarios.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1778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Cuando se </a:t>
            </a:r>
            <a:r>
              <a:rPr sz="1700" b="1" dirty="0">
                <a:latin typeface="Arial"/>
                <a:cs typeface="Arial"/>
              </a:rPr>
              <a:t>despliega por </a:t>
            </a:r>
            <a:r>
              <a:rPr sz="1700" b="1" spc="-5" dirty="0">
                <a:latin typeface="Arial"/>
                <a:cs typeface="Arial"/>
              </a:rPr>
              <a:t>primera </a:t>
            </a:r>
            <a:r>
              <a:rPr sz="1700" b="1" spc="-15" dirty="0">
                <a:latin typeface="Arial"/>
                <a:cs typeface="Arial"/>
              </a:rPr>
              <a:t>vez </a:t>
            </a:r>
            <a:r>
              <a:rPr sz="1700" b="1" dirty="0">
                <a:latin typeface="Arial"/>
                <a:cs typeface="Arial"/>
              </a:rPr>
              <a:t>un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su entorno de implementación</a:t>
            </a:r>
            <a:r>
              <a:rPr sz="1700" b="1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puede</a:t>
            </a:r>
            <a:endParaRPr sz="1700">
              <a:latin typeface="Arial"/>
              <a:cs typeface="Arial"/>
            </a:endParaRPr>
          </a:p>
          <a:p>
            <a:pPr marL="1778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necesitar </a:t>
            </a:r>
            <a:r>
              <a:rPr sz="1700" dirty="0">
                <a:latin typeface="Arial"/>
                <a:cs typeface="Arial"/>
              </a:rPr>
              <a:t>que </a:t>
            </a:r>
            <a:r>
              <a:rPr sz="1700" spc="-5" dirty="0">
                <a:latin typeface="Arial"/>
                <a:cs typeface="Arial"/>
              </a:rPr>
              <a:t>existan </a:t>
            </a:r>
            <a:r>
              <a:rPr sz="1700" dirty="0">
                <a:latin typeface="Arial"/>
                <a:cs typeface="Arial"/>
              </a:rPr>
              <a:t>ciertos </a:t>
            </a:r>
            <a:r>
              <a:rPr sz="1700" b="1" dirty="0">
                <a:latin typeface="Arial"/>
                <a:cs typeface="Arial"/>
              </a:rPr>
              <a:t>programas y </a:t>
            </a:r>
            <a:r>
              <a:rPr sz="1700" b="1" spc="-5" dirty="0">
                <a:latin typeface="Arial"/>
                <a:cs typeface="Arial"/>
              </a:rPr>
              <a:t>servicios </a:t>
            </a:r>
            <a:r>
              <a:rPr sz="1700" b="1" dirty="0">
                <a:latin typeface="Arial"/>
                <a:cs typeface="Arial"/>
              </a:rPr>
              <a:t>para </a:t>
            </a:r>
            <a:r>
              <a:rPr sz="1700" b="1" spc="-5" dirty="0">
                <a:latin typeface="Arial"/>
                <a:cs typeface="Arial"/>
              </a:rPr>
              <a:t>admitir </a:t>
            </a:r>
            <a:r>
              <a:rPr sz="1700" b="1" dirty="0">
                <a:latin typeface="Arial"/>
                <a:cs typeface="Arial"/>
              </a:rPr>
              <a:t>y </a:t>
            </a:r>
            <a:r>
              <a:rPr sz="1700" b="1" spc="-5" dirty="0">
                <a:latin typeface="Arial"/>
                <a:cs typeface="Arial"/>
              </a:rPr>
              <a:t>habilitar </a:t>
            </a:r>
            <a:r>
              <a:rPr sz="1700" b="1" dirty="0">
                <a:latin typeface="Arial"/>
                <a:cs typeface="Arial"/>
              </a:rPr>
              <a:t>su</a:t>
            </a:r>
            <a:r>
              <a:rPr sz="1700" b="1" spc="1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despliegue.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"/>
              <a:cs typeface="Arial"/>
            </a:endParaRPr>
          </a:p>
          <a:p>
            <a:pPr marL="208915" marR="614045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Los microservicios se pueden </a:t>
            </a:r>
            <a:r>
              <a:rPr sz="1700" b="1" dirty="0">
                <a:latin typeface="Arial"/>
                <a:cs typeface="Arial"/>
              </a:rPr>
              <a:t>empaquetar </a:t>
            </a:r>
            <a:r>
              <a:rPr sz="1700" b="1" spc="-5" dirty="0">
                <a:latin typeface="Arial"/>
                <a:cs typeface="Arial"/>
              </a:rPr>
              <a:t>previamente </a:t>
            </a:r>
            <a:r>
              <a:rPr sz="1700" b="1" dirty="0">
                <a:latin typeface="Arial"/>
                <a:cs typeface="Arial"/>
              </a:rPr>
              <a:t>con sus componentes y </a:t>
            </a:r>
            <a:r>
              <a:rPr sz="1700" b="1" spc="-5" dirty="0">
                <a:latin typeface="Arial"/>
                <a:cs typeface="Arial"/>
              </a:rPr>
              <a:t>servicios  </a:t>
            </a:r>
            <a:r>
              <a:rPr sz="1700" b="1" dirty="0">
                <a:latin typeface="Arial"/>
                <a:cs typeface="Arial"/>
              </a:rPr>
              <a:t>necesarios </a:t>
            </a:r>
            <a:r>
              <a:rPr sz="1700" dirty="0">
                <a:latin typeface="Arial"/>
                <a:cs typeface="Arial"/>
              </a:rPr>
              <a:t>para que se </a:t>
            </a:r>
            <a:r>
              <a:rPr sz="1700" b="1" dirty="0">
                <a:latin typeface="Arial"/>
                <a:cs typeface="Arial"/>
              </a:rPr>
              <a:t>alojen automáticamente en el momento del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despliegue.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92357" y="2107188"/>
            <a:ext cx="5246370" cy="4415790"/>
            <a:chOff x="3492357" y="2107188"/>
            <a:chExt cx="5246370" cy="4415790"/>
          </a:xfrm>
        </p:grpSpPr>
        <p:sp>
          <p:nvSpPr>
            <p:cNvPr id="13" name="object 13"/>
            <p:cNvSpPr/>
            <p:nvPr/>
          </p:nvSpPr>
          <p:spPr>
            <a:xfrm>
              <a:off x="3492357" y="3864694"/>
              <a:ext cx="5246021" cy="26581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1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7552" y="2174570"/>
            <a:ext cx="9006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Introducción a la</a:t>
            </a:r>
            <a:r>
              <a:rPr sz="4400" spc="-55" dirty="0"/>
              <a:t> </a:t>
            </a:r>
            <a:r>
              <a:rPr sz="4400" dirty="0"/>
              <a:t>Contenerización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107188"/>
            <a:ext cx="12192000" cy="2659380"/>
            <a:chOff x="0" y="2107188"/>
            <a:chExt cx="12192000" cy="2659380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9539" y="1655191"/>
            <a:ext cx="10048875" cy="2659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contenerización es una tecnología de </a:t>
            </a:r>
            <a:r>
              <a:rPr sz="2000" b="1" spc="-5" dirty="0">
                <a:latin typeface="Arial"/>
                <a:cs typeface="Arial"/>
              </a:rPr>
              <a:t>virtualización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10" dirty="0">
                <a:latin typeface="Arial"/>
                <a:cs typeface="Arial"/>
              </a:rPr>
              <a:t>nivel </a:t>
            </a:r>
            <a:r>
              <a:rPr sz="2000" b="1" dirty="0">
                <a:latin typeface="Arial"/>
                <a:cs typeface="Arial"/>
              </a:rPr>
              <a:t>de sistema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operativo  </a:t>
            </a:r>
            <a:r>
              <a:rPr sz="2000" dirty="0">
                <a:latin typeface="Arial"/>
                <a:cs typeface="Arial"/>
              </a:rPr>
              <a:t>utilizada para implementar y </a:t>
            </a:r>
            <a:r>
              <a:rPr sz="2000" b="1" dirty="0">
                <a:latin typeface="Arial"/>
                <a:cs typeface="Arial"/>
              </a:rPr>
              <a:t>ejecutar aplicaciones </a:t>
            </a:r>
            <a:r>
              <a:rPr sz="2000" dirty="0">
                <a:latin typeface="Arial"/>
                <a:cs typeface="Arial"/>
              </a:rPr>
              <a:t>y servicios </a:t>
            </a:r>
            <a:r>
              <a:rPr sz="2000" b="1" dirty="0">
                <a:latin typeface="Arial"/>
                <a:cs typeface="Arial"/>
              </a:rPr>
              <a:t>sin la necesidad de  desplegar una máquina </a:t>
            </a:r>
            <a:r>
              <a:rPr sz="2000" b="1" spc="-5" dirty="0">
                <a:latin typeface="Arial"/>
                <a:cs typeface="Arial"/>
              </a:rPr>
              <a:t>virtual </a:t>
            </a:r>
            <a:r>
              <a:rPr sz="2000" b="1" dirty="0">
                <a:latin typeface="Arial"/>
                <a:cs typeface="Arial"/>
              </a:rPr>
              <a:t>para cada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solución.</a:t>
            </a:r>
            <a:endParaRPr sz="2000">
              <a:latin typeface="Arial"/>
              <a:cs typeface="Arial"/>
            </a:endParaRPr>
          </a:p>
          <a:p>
            <a:pPr marL="24130">
              <a:lnSpc>
                <a:spcPct val="100000"/>
              </a:lnSpc>
              <a:spcBef>
                <a:spcPts val="1960"/>
              </a:spcBef>
            </a:pPr>
            <a:r>
              <a:rPr sz="2000" dirty="0">
                <a:latin typeface="Arial"/>
                <a:cs typeface="Arial"/>
              </a:rPr>
              <a:t>En cambio, se </a:t>
            </a:r>
            <a:r>
              <a:rPr sz="2000" b="1" dirty="0">
                <a:latin typeface="Arial"/>
                <a:cs typeface="Arial"/>
              </a:rPr>
              <a:t>despliegan dentro de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contenedores.</a:t>
            </a:r>
            <a:endParaRPr sz="2000">
              <a:latin typeface="Arial"/>
              <a:cs typeface="Arial"/>
            </a:endParaRPr>
          </a:p>
          <a:p>
            <a:pPr marL="12700" marR="127000">
              <a:lnSpc>
                <a:spcPct val="100000"/>
              </a:lnSpc>
              <a:spcBef>
                <a:spcPts val="1970"/>
              </a:spcBef>
            </a:pPr>
            <a:r>
              <a:rPr sz="2000" dirty="0">
                <a:latin typeface="Arial"/>
                <a:cs typeface="Arial"/>
              </a:rPr>
              <a:t>El uso de </a:t>
            </a:r>
            <a:r>
              <a:rPr sz="2000" b="1" dirty="0">
                <a:latin typeface="Arial"/>
                <a:cs typeface="Arial"/>
              </a:rPr>
              <a:t>contenedores permite que </a:t>
            </a:r>
            <a:r>
              <a:rPr sz="2000" b="1" spc="-5" dirty="0">
                <a:latin typeface="Arial"/>
                <a:cs typeface="Arial"/>
              </a:rPr>
              <a:t>múltiples </a:t>
            </a:r>
            <a:r>
              <a:rPr sz="2000" b="1" dirty="0">
                <a:latin typeface="Arial"/>
                <a:cs typeface="Arial"/>
              </a:rPr>
              <a:t>aplicaciones o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aislados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  </a:t>
            </a:r>
            <a:r>
              <a:rPr sz="2000" b="1" dirty="0">
                <a:latin typeface="Arial"/>
                <a:cs typeface="Arial"/>
              </a:rPr>
              <a:t>ejecuten </a:t>
            </a:r>
            <a:r>
              <a:rPr sz="2000" dirty="0">
                <a:latin typeface="Arial"/>
                <a:cs typeface="Arial"/>
              </a:rPr>
              <a:t>en un </a:t>
            </a:r>
            <a:r>
              <a:rPr sz="2000" b="1" dirty="0">
                <a:latin typeface="Arial"/>
                <a:cs typeface="Arial"/>
              </a:rPr>
              <a:t>único host físico o máquina </a:t>
            </a:r>
            <a:r>
              <a:rPr sz="2000" b="1" spc="-5" dirty="0">
                <a:latin typeface="Arial"/>
                <a:cs typeface="Arial"/>
              </a:rPr>
              <a:t>virtual </a:t>
            </a:r>
            <a:r>
              <a:rPr sz="2000" dirty="0">
                <a:latin typeface="Arial"/>
                <a:cs typeface="Arial"/>
              </a:rPr>
              <a:t>mientras se </a:t>
            </a:r>
            <a:r>
              <a:rPr sz="2000" b="1" dirty="0">
                <a:latin typeface="Arial"/>
                <a:cs typeface="Arial"/>
              </a:rPr>
              <a:t>accede al mismo  núcleo del sistema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operativo.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18559" y="4644789"/>
            <a:ext cx="3188207" cy="1731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1782" y="1444244"/>
            <a:ext cx="10841355" cy="2943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 marR="121793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núcleo del sistema </a:t>
            </a:r>
            <a:r>
              <a:rPr sz="2000" b="1" spc="-5" dirty="0">
                <a:latin typeface="Arial"/>
                <a:cs typeface="Arial"/>
              </a:rPr>
              <a:t>operativo </a:t>
            </a:r>
            <a:r>
              <a:rPr sz="2000" b="1" dirty="0">
                <a:latin typeface="Arial"/>
                <a:cs typeface="Arial"/>
              </a:rPr>
              <a:t>permite la existencia de </a:t>
            </a:r>
            <a:r>
              <a:rPr sz="2000" b="1" spc="-5" dirty="0">
                <a:latin typeface="Arial"/>
                <a:cs typeface="Arial"/>
              </a:rPr>
              <a:t>múltiples </a:t>
            </a:r>
            <a:r>
              <a:rPr sz="2000" b="1" dirty="0">
                <a:latin typeface="Arial"/>
                <a:cs typeface="Arial"/>
              </a:rPr>
              <a:t>instancias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espacios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usuario aisladas </a:t>
            </a:r>
            <a:r>
              <a:rPr sz="2000" dirty="0">
                <a:latin typeface="Arial"/>
                <a:cs typeface="Arial"/>
              </a:rPr>
              <a:t>o </a:t>
            </a:r>
            <a:r>
              <a:rPr sz="2000" b="1" dirty="0">
                <a:latin typeface="Arial"/>
                <a:cs typeface="Arial"/>
              </a:rPr>
              <a:t>múltiples ejecuciones de manera</a:t>
            </a:r>
            <a:r>
              <a:rPr sz="2000" b="1" spc="-1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aislada.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L="39370" marR="31242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Cuando una </a:t>
            </a:r>
            <a:r>
              <a:rPr sz="2000" b="1" dirty="0">
                <a:latin typeface="Arial"/>
                <a:cs typeface="Arial"/>
              </a:rPr>
              <a:t>aplicación o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se ejecuta dentro de un contenedor </a:t>
            </a:r>
            <a:r>
              <a:rPr sz="2000" dirty="0">
                <a:latin typeface="Arial"/>
                <a:cs typeface="Arial"/>
              </a:rPr>
              <a:t>se </a:t>
            </a:r>
            <a:r>
              <a:rPr sz="2000" b="1" dirty="0">
                <a:latin typeface="Arial"/>
                <a:cs typeface="Arial"/>
              </a:rPr>
              <a:t>ejecuta en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una  computadora real </a:t>
            </a:r>
            <a:r>
              <a:rPr sz="2000" dirty="0">
                <a:latin typeface="Arial"/>
                <a:cs typeface="Arial"/>
              </a:rPr>
              <a:t>desde el punto de </a:t>
            </a:r>
            <a:r>
              <a:rPr sz="2000" spc="-5" dirty="0">
                <a:latin typeface="Arial"/>
                <a:cs typeface="Arial"/>
              </a:rPr>
              <a:t>vista </a:t>
            </a:r>
            <a:r>
              <a:rPr sz="2000" dirty="0">
                <a:latin typeface="Arial"/>
                <a:cs typeface="Arial"/>
              </a:rPr>
              <a:t>de la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aplicación.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límite </a:t>
            </a:r>
            <a:r>
              <a:rPr sz="2000" b="1" dirty="0">
                <a:latin typeface="Arial"/>
                <a:cs typeface="Arial"/>
              </a:rPr>
              <a:t>de aislamiento </a:t>
            </a:r>
            <a:r>
              <a:rPr sz="2000" b="1" spc="-5" dirty="0">
                <a:latin typeface="Arial"/>
                <a:cs typeface="Arial"/>
              </a:rPr>
              <a:t>lógico </a:t>
            </a:r>
            <a:r>
              <a:rPr sz="2000" b="1" dirty="0">
                <a:latin typeface="Arial"/>
                <a:cs typeface="Arial"/>
              </a:rPr>
              <a:t>del contenedor </a:t>
            </a:r>
            <a:r>
              <a:rPr sz="2000" dirty="0">
                <a:latin typeface="Arial"/>
                <a:cs typeface="Arial"/>
              </a:rPr>
              <a:t>se utiliza para </a:t>
            </a:r>
            <a:r>
              <a:rPr sz="2000" b="1" dirty="0">
                <a:latin typeface="Arial"/>
                <a:cs typeface="Arial"/>
              </a:rPr>
              <a:t>aislar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diferentes</a:t>
            </a:r>
            <a:endParaRPr sz="20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aplicaciones o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alojados en la </a:t>
            </a:r>
            <a:r>
              <a:rPr sz="2000" b="1" spc="-5" dirty="0">
                <a:latin typeface="Arial"/>
                <a:cs typeface="Arial"/>
              </a:rPr>
              <a:t>misma </a:t>
            </a:r>
            <a:r>
              <a:rPr sz="2000" b="1" dirty="0">
                <a:latin typeface="Arial"/>
                <a:cs typeface="Arial"/>
              </a:rPr>
              <a:t>máquina física o</a:t>
            </a:r>
            <a:r>
              <a:rPr sz="2000" b="1" spc="-18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virtual.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Los contenedores se </a:t>
            </a:r>
            <a:r>
              <a:rPr sz="2000" b="1" dirty="0">
                <a:latin typeface="Arial"/>
                <a:cs typeface="Arial"/>
              </a:rPr>
              <a:t>pueden implementar en hosts físicos, máquinas </a:t>
            </a:r>
            <a:r>
              <a:rPr sz="2000" b="1" spc="-5" dirty="0">
                <a:latin typeface="Arial"/>
                <a:cs typeface="Arial"/>
              </a:rPr>
              <a:t>virtuales </a:t>
            </a:r>
            <a:r>
              <a:rPr sz="2000" b="1" dirty="0">
                <a:latin typeface="Arial"/>
                <a:cs typeface="Arial"/>
              </a:rPr>
              <a:t>o en</a:t>
            </a:r>
            <a:r>
              <a:rPr sz="2000" b="1" spc="-1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nubes.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18559" y="4644789"/>
            <a:ext cx="3188207" cy="1731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4525" y="1520189"/>
            <a:ext cx="10655935" cy="4427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8770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Una </a:t>
            </a:r>
            <a:r>
              <a:rPr sz="2000" b="1" dirty="0">
                <a:latin typeface="Arial"/>
                <a:cs typeface="Arial"/>
              </a:rPr>
              <a:t>aplicación o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que se ejecuta en un host físico o sistema </a:t>
            </a:r>
            <a:r>
              <a:rPr sz="2000" b="1" spc="-5" dirty="0">
                <a:latin typeface="Arial"/>
                <a:cs typeface="Arial"/>
              </a:rPr>
              <a:t>operativo </a:t>
            </a:r>
            <a:r>
              <a:rPr sz="2000" b="1" dirty="0">
                <a:latin typeface="Arial"/>
                <a:cs typeface="Arial"/>
              </a:rPr>
              <a:t>de  máquina </a:t>
            </a:r>
            <a:r>
              <a:rPr sz="2000" b="1" spc="-5" dirty="0">
                <a:latin typeface="Arial"/>
                <a:cs typeface="Arial"/>
              </a:rPr>
              <a:t>virtual </a:t>
            </a:r>
            <a:r>
              <a:rPr sz="2000" b="1" dirty="0">
                <a:latin typeface="Arial"/>
                <a:cs typeface="Arial"/>
              </a:rPr>
              <a:t>puede </a:t>
            </a:r>
            <a:r>
              <a:rPr sz="2000" b="1" spc="-10" dirty="0">
                <a:latin typeface="Arial"/>
                <a:cs typeface="Arial"/>
              </a:rPr>
              <a:t>ver </a:t>
            </a:r>
            <a:r>
              <a:rPr sz="2000" b="1" dirty="0">
                <a:latin typeface="Arial"/>
                <a:cs typeface="Arial"/>
              </a:rPr>
              <a:t>todos los recursos proporcionados </a:t>
            </a:r>
            <a:r>
              <a:rPr sz="2000" dirty="0">
                <a:latin typeface="Arial"/>
                <a:cs typeface="Arial"/>
              </a:rPr>
              <a:t>como dispositivos  conectados, puertos, archivos, carpetas, recursos compartidos de red, CPU, así como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  memoria física del host físico o máquina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virtual.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Sin embargo, </a:t>
            </a:r>
            <a:r>
              <a:rPr sz="2000" b="1" dirty="0">
                <a:latin typeface="Arial"/>
                <a:cs typeface="Arial"/>
              </a:rPr>
              <a:t>las aplicaciones o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dirty="0">
                <a:latin typeface="Arial"/>
                <a:cs typeface="Arial"/>
              </a:rPr>
              <a:t>que se </a:t>
            </a:r>
            <a:r>
              <a:rPr sz="2000" b="1" dirty="0">
                <a:latin typeface="Arial"/>
                <a:cs typeface="Arial"/>
              </a:rPr>
              <a:t>ejecutan dentro de un contenedor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solo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pueden </a:t>
            </a:r>
            <a:r>
              <a:rPr sz="2000" b="1" spc="-10" dirty="0">
                <a:latin typeface="Arial"/>
                <a:cs typeface="Arial"/>
              </a:rPr>
              <a:t>ver </a:t>
            </a:r>
            <a:r>
              <a:rPr sz="2000" b="1" dirty="0">
                <a:latin typeface="Arial"/>
                <a:cs typeface="Arial"/>
              </a:rPr>
              <a:t>el contenido del contenedor y </a:t>
            </a:r>
            <a:r>
              <a:rPr sz="2000" b="1" spc="-5" dirty="0">
                <a:latin typeface="Arial"/>
                <a:cs typeface="Arial"/>
              </a:rPr>
              <a:t>los dispositivos </a:t>
            </a:r>
            <a:r>
              <a:rPr sz="2000" b="1" dirty="0">
                <a:latin typeface="Arial"/>
                <a:cs typeface="Arial"/>
              </a:rPr>
              <a:t>conectados al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L="12700" marR="181483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contenedores </a:t>
            </a:r>
            <a:r>
              <a:rPr sz="2000" dirty="0">
                <a:latin typeface="Arial"/>
                <a:cs typeface="Arial"/>
              </a:rPr>
              <a:t>proporcionan un </a:t>
            </a:r>
            <a:r>
              <a:rPr sz="2000" b="1" dirty="0">
                <a:latin typeface="Arial"/>
                <a:cs typeface="Arial"/>
              </a:rPr>
              <a:t>medio eficaz para desplegar y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entregar 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Uno o más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dirty="0">
                <a:latin typeface="Arial"/>
                <a:cs typeface="Arial"/>
              </a:rPr>
              <a:t>se pueden desplegar fácilmente en un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contenedor.</a:t>
            </a:r>
            <a:endParaRPr sz="20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spcBef>
                <a:spcPts val="1930"/>
              </a:spcBef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contenedores se pueden usar para establecer los </a:t>
            </a:r>
            <a:r>
              <a:rPr sz="2000" b="1" spc="-5" dirty="0">
                <a:latin typeface="Arial"/>
                <a:cs typeface="Arial"/>
              </a:rPr>
              <a:t>niveles </a:t>
            </a:r>
            <a:r>
              <a:rPr sz="2000" b="1" dirty="0">
                <a:latin typeface="Arial"/>
                <a:cs typeface="Arial"/>
              </a:rPr>
              <a:t>de aislamiento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necesarios</a:t>
            </a:r>
            <a:endParaRPr sz="20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para los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0765" y="2801874"/>
            <a:ext cx="462280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5260" indent="-16319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Contenerización </a:t>
            </a:r>
            <a:r>
              <a:rPr sz="2000" b="1" spc="-10" dirty="0">
                <a:solidFill>
                  <a:srgbClr val="FD9200"/>
                </a:solidFill>
                <a:latin typeface="Arial"/>
                <a:cs typeface="Arial"/>
              </a:rPr>
              <a:t>vs.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Virtualización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D9200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Beneficios de los</a:t>
            </a:r>
            <a:r>
              <a:rPr sz="2000" b="1" spc="-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Contenedores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D9200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Inconvenientes de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los</a:t>
            </a:r>
            <a:r>
              <a:rPr sz="2000" b="1" spc="-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Contenedores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D9200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Hospedaje de Contenedores y</a:t>
            </a:r>
            <a:r>
              <a:rPr sz="2000" b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PODs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4253" y="1655191"/>
            <a:ext cx="92741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Las siguientes subsecciones exploran aspectos adicionales de la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contenerización: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66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Contenerización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vs.</a:t>
            </a:r>
            <a:r>
              <a:rPr sz="2800" b="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Virtualización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41932" y="3858767"/>
            <a:ext cx="2240280" cy="847725"/>
          </a:xfrm>
          <a:custGeom>
            <a:avLst/>
            <a:gdLst/>
            <a:ahLst/>
            <a:cxnLst/>
            <a:rect l="l" t="t" r="r" b="b"/>
            <a:pathLst>
              <a:path w="2240279" h="847725">
                <a:moveTo>
                  <a:pt x="0" y="847343"/>
                </a:moveTo>
                <a:lnTo>
                  <a:pt x="2240280" y="847343"/>
                </a:lnTo>
                <a:lnTo>
                  <a:pt x="2240280" y="0"/>
                </a:lnTo>
                <a:lnTo>
                  <a:pt x="0" y="0"/>
                </a:lnTo>
                <a:lnTo>
                  <a:pt x="0" y="847343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48282" y="4127754"/>
            <a:ext cx="222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Sistema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Operativo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39503" y="4844962"/>
            <a:ext cx="1470723" cy="1255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6348" y="5185028"/>
            <a:ext cx="3382645" cy="139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120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Serv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  Físico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"/>
              <a:cs typeface="Arial"/>
            </a:endParaRPr>
          </a:p>
          <a:p>
            <a:pPr marL="113347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Capas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Virtualización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35582" y="3011170"/>
            <a:ext cx="2252980" cy="860425"/>
            <a:chOff x="1735582" y="3011170"/>
            <a:chExt cx="2252980" cy="860425"/>
          </a:xfrm>
        </p:grpSpPr>
        <p:sp>
          <p:nvSpPr>
            <p:cNvPr id="16" name="object 16"/>
            <p:cNvSpPr/>
            <p:nvPr/>
          </p:nvSpPr>
          <p:spPr>
            <a:xfrm>
              <a:off x="1741932" y="3017520"/>
              <a:ext cx="2240280" cy="847725"/>
            </a:xfrm>
            <a:custGeom>
              <a:avLst/>
              <a:gdLst/>
              <a:ahLst/>
              <a:cxnLst/>
              <a:rect l="l" t="t" r="r" b="b"/>
              <a:pathLst>
                <a:path w="2240279" h="847725">
                  <a:moveTo>
                    <a:pt x="2240280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2240280" y="847343"/>
                  </a:lnTo>
                  <a:lnTo>
                    <a:pt x="2240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932" y="3017520"/>
              <a:ext cx="2240280" cy="847725"/>
            </a:xfrm>
            <a:custGeom>
              <a:avLst/>
              <a:gdLst/>
              <a:ahLst/>
              <a:cxnLst/>
              <a:rect l="l" t="t" r="r" b="b"/>
              <a:pathLst>
                <a:path w="2240279" h="847725">
                  <a:moveTo>
                    <a:pt x="0" y="847343"/>
                  </a:moveTo>
                  <a:lnTo>
                    <a:pt x="2240280" y="847343"/>
                  </a:lnTo>
                  <a:lnTo>
                    <a:pt x="2240280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48282" y="3286505"/>
            <a:ext cx="222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02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Hypervisor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5630" y="2177542"/>
            <a:ext cx="2252980" cy="860425"/>
            <a:chOff x="595630" y="2177542"/>
            <a:chExt cx="2252980" cy="860425"/>
          </a:xfrm>
        </p:grpSpPr>
        <p:sp>
          <p:nvSpPr>
            <p:cNvPr id="20" name="object 20"/>
            <p:cNvSpPr/>
            <p:nvPr/>
          </p:nvSpPr>
          <p:spPr>
            <a:xfrm>
              <a:off x="601980" y="2183892"/>
              <a:ext cx="2240280" cy="847725"/>
            </a:xfrm>
            <a:custGeom>
              <a:avLst/>
              <a:gdLst/>
              <a:ahLst/>
              <a:cxnLst/>
              <a:rect l="l" t="t" r="r" b="b"/>
              <a:pathLst>
                <a:path w="2240280" h="847725">
                  <a:moveTo>
                    <a:pt x="2240280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2240280" y="847343"/>
                  </a:lnTo>
                  <a:lnTo>
                    <a:pt x="2240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1980" y="2183892"/>
              <a:ext cx="2240280" cy="847725"/>
            </a:xfrm>
            <a:custGeom>
              <a:avLst/>
              <a:gdLst/>
              <a:ahLst/>
              <a:cxnLst/>
              <a:rect l="l" t="t" r="r" b="b"/>
              <a:pathLst>
                <a:path w="2240280" h="847725">
                  <a:moveTo>
                    <a:pt x="0" y="847343"/>
                  </a:moveTo>
                  <a:lnTo>
                    <a:pt x="2240280" y="847343"/>
                  </a:lnTo>
                  <a:lnTo>
                    <a:pt x="2240280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8330" y="2452191"/>
            <a:ext cx="2217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Máquina </a:t>
            </a:r>
            <a:r>
              <a:rPr sz="1800" spc="-5" dirty="0">
                <a:latin typeface="Arial"/>
                <a:cs typeface="Arial"/>
              </a:rPr>
              <a:t>Virtual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25242" y="2177542"/>
            <a:ext cx="2251710" cy="860425"/>
            <a:chOff x="2825242" y="2177542"/>
            <a:chExt cx="2251710" cy="860425"/>
          </a:xfrm>
        </p:grpSpPr>
        <p:sp>
          <p:nvSpPr>
            <p:cNvPr id="24" name="object 24"/>
            <p:cNvSpPr/>
            <p:nvPr/>
          </p:nvSpPr>
          <p:spPr>
            <a:xfrm>
              <a:off x="2831592" y="2183892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10" h="847725">
                  <a:moveTo>
                    <a:pt x="2238756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2238756" y="847343"/>
                  </a:lnTo>
                  <a:lnTo>
                    <a:pt x="2238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31592" y="2183892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10" h="847725">
                  <a:moveTo>
                    <a:pt x="0" y="847343"/>
                  </a:moveTo>
                  <a:lnTo>
                    <a:pt x="2238756" y="847343"/>
                  </a:lnTo>
                  <a:lnTo>
                    <a:pt x="2238756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848610" y="2452191"/>
            <a:ext cx="2215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Máquina </a:t>
            </a:r>
            <a:r>
              <a:rPr sz="1800" spc="-5" dirty="0">
                <a:latin typeface="Arial"/>
                <a:cs typeface="Arial"/>
              </a:rPr>
              <a:t>Virtual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2083" y="2741676"/>
            <a:ext cx="2101850" cy="280670"/>
          </a:xfrm>
          <a:custGeom>
            <a:avLst/>
            <a:gdLst/>
            <a:ahLst/>
            <a:cxnLst/>
            <a:rect l="l" t="t" r="r" b="b"/>
            <a:pathLst>
              <a:path w="2101850" h="280669">
                <a:moveTo>
                  <a:pt x="0" y="280415"/>
                </a:moveTo>
                <a:lnTo>
                  <a:pt x="2101595" y="280415"/>
                </a:lnTo>
                <a:lnTo>
                  <a:pt x="2101595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78433" y="2773426"/>
            <a:ext cx="2089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Sistema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Operativo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00172" y="2741676"/>
            <a:ext cx="2101850" cy="280670"/>
          </a:xfrm>
          <a:custGeom>
            <a:avLst/>
            <a:gdLst/>
            <a:ahLst/>
            <a:cxnLst/>
            <a:rect l="l" t="t" r="r" b="b"/>
            <a:pathLst>
              <a:path w="2101850" h="280669">
                <a:moveTo>
                  <a:pt x="0" y="280415"/>
                </a:moveTo>
                <a:lnTo>
                  <a:pt x="2101596" y="280415"/>
                </a:lnTo>
                <a:lnTo>
                  <a:pt x="2101596" y="0"/>
                </a:lnTo>
                <a:lnTo>
                  <a:pt x="0" y="0"/>
                </a:lnTo>
                <a:lnTo>
                  <a:pt x="0" y="280415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906522" y="2773426"/>
            <a:ext cx="2089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Sistema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Operativo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82396" y="1627632"/>
            <a:ext cx="3909060" cy="2880995"/>
            <a:chOff x="882396" y="1627632"/>
            <a:chExt cx="3909060" cy="2880995"/>
          </a:xfrm>
        </p:grpSpPr>
        <p:sp>
          <p:nvSpPr>
            <p:cNvPr id="32" name="object 32"/>
            <p:cNvSpPr/>
            <p:nvPr/>
          </p:nvSpPr>
          <p:spPr>
            <a:xfrm>
              <a:off x="882396" y="1627632"/>
              <a:ext cx="1680972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10484" y="1627632"/>
              <a:ext cx="1680971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30366" y="3017647"/>
            <a:ext cx="45929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143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Las máquinas </a:t>
            </a:r>
            <a:r>
              <a:rPr sz="1600" b="1" spc="-10" dirty="0">
                <a:latin typeface="Arial"/>
                <a:cs typeface="Arial"/>
              </a:rPr>
              <a:t>virtuales </a:t>
            </a:r>
            <a:r>
              <a:rPr sz="1600" b="1" spc="-5" dirty="0">
                <a:latin typeface="Arial"/>
                <a:cs typeface="Arial"/>
              </a:rPr>
              <a:t>son la</a:t>
            </a:r>
            <a:r>
              <a:rPr sz="1600" b="1" spc="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abstracción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de </a:t>
            </a:r>
            <a:r>
              <a:rPr sz="1600" b="1" dirty="0">
                <a:latin typeface="Arial"/>
                <a:cs typeface="Arial"/>
              </a:rPr>
              <a:t>hardware </a:t>
            </a:r>
            <a:r>
              <a:rPr sz="1600" b="1" spc="-5" dirty="0">
                <a:latin typeface="Arial"/>
                <a:cs typeface="Arial"/>
              </a:rPr>
              <a:t>físico </a:t>
            </a:r>
            <a:r>
              <a:rPr sz="1600" b="1" spc="-10" dirty="0">
                <a:latin typeface="Arial"/>
                <a:cs typeface="Arial"/>
              </a:rPr>
              <a:t>por </a:t>
            </a:r>
            <a:r>
              <a:rPr sz="1600" b="1" spc="-5" dirty="0">
                <a:latin typeface="Arial"/>
                <a:cs typeface="Arial"/>
              </a:rPr>
              <a:t>medio de un</a:t>
            </a:r>
            <a:r>
              <a:rPr sz="1600" b="1" spc="8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hypervisor.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28742" y="3749421"/>
            <a:ext cx="6196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Cada </a:t>
            </a:r>
            <a:r>
              <a:rPr sz="1600" b="1" spc="-10" dirty="0">
                <a:latin typeface="Arial"/>
                <a:cs typeface="Arial"/>
              </a:rPr>
              <a:t>máquina virtual </a:t>
            </a:r>
            <a:r>
              <a:rPr sz="1600" b="1" spc="-25" dirty="0">
                <a:latin typeface="Arial"/>
                <a:cs typeface="Arial"/>
              </a:rPr>
              <a:t>ve </a:t>
            </a:r>
            <a:r>
              <a:rPr sz="1600" b="1" spc="-5" dirty="0">
                <a:latin typeface="Arial"/>
                <a:cs typeface="Arial"/>
              </a:rPr>
              <a:t>el </a:t>
            </a:r>
            <a:r>
              <a:rPr sz="1600" b="1" dirty="0">
                <a:latin typeface="Arial"/>
                <a:cs typeface="Arial"/>
              </a:rPr>
              <a:t>hardware </a:t>
            </a:r>
            <a:r>
              <a:rPr sz="1600" b="1" spc="-5" dirty="0">
                <a:latin typeface="Arial"/>
                <a:cs typeface="Arial"/>
              </a:rPr>
              <a:t>emulado </a:t>
            </a:r>
            <a:r>
              <a:rPr sz="1600" b="1" spc="-10" dirty="0">
                <a:latin typeface="Arial"/>
                <a:cs typeface="Arial"/>
              </a:rPr>
              <a:t>por </a:t>
            </a:r>
            <a:r>
              <a:rPr sz="1600" b="1" spc="-5" dirty="0">
                <a:latin typeface="Arial"/>
                <a:cs typeface="Arial"/>
              </a:rPr>
              <a:t>el</a:t>
            </a:r>
            <a:r>
              <a:rPr sz="1600" b="1" spc="28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hypervisor.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46319" y="4237101"/>
            <a:ext cx="53625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Cada </a:t>
            </a:r>
            <a:r>
              <a:rPr sz="1600" b="1" spc="-5" dirty="0">
                <a:latin typeface="Arial"/>
                <a:cs typeface="Arial"/>
              </a:rPr>
              <a:t>máquina </a:t>
            </a:r>
            <a:r>
              <a:rPr sz="1600" b="1" spc="-10" dirty="0">
                <a:latin typeface="Arial"/>
                <a:cs typeface="Arial"/>
              </a:rPr>
              <a:t>virtual </a:t>
            </a:r>
            <a:r>
              <a:rPr sz="1600" b="1" spc="-5" dirty="0">
                <a:latin typeface="Arial"/>
                <a:cs typeface="Arial"/>
              </a:rPr>
              <a:t>requiere de un sistema</a:t>
            </a:r>
            <a:r>
              <a:rPr sz="1600" b="1" spc="19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operativo.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29198" y="4724780"/>
            <a:ext cx="4994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Cada </a:t>
            </a:r>
            <a:r>
              <a:rPr sz="1600" b="1" spc="-10" dirty="0">
                <a:latin typeface="Arial"/>
                <a:cs typeface="Arial"/>
              </a:rPr>
              <a:t>máquina virtual </a:t>
            </a:r>
            <a:r>
              <a:rPr sz="1600" b="1" spc="-5" dirty="0">
                <a:latin typeface="Arial"/>
                <a:cs typeface="Arial"/>
              </a:rPr>
              <a:t>se ejecuta de manera</a:t>
            </a:r>
            <a:r>
              <a:rPr sz="1600" b="1" spc="1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aislada.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Introducción </a:t>
            </a:r>
            <a:r>
              <a:rPr spc="-5" dirty="0"/>
              <a:t>a la</a:t>
            </a:r>
            <a:r>
              <a:rPr spc="-40" dirty="0"/>
              <a:t> </a:t>
            </a:r>
            <a:r>
              <a:rPr spc="-5" dirty="0"/>
              <a:t>Contenerización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366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Contenerización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vs.</a:t>
            </a:r>
            <a:r>
              <a:rPr sz="280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Virtualización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3595" y="4849533"/>
            <a:ext cx="1470723" cy="1255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1256" y="5189601"/>
            <a:ext cx="3563620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231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Servidor  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5" dirty="0">
                <a:latin typeface="Arial"/>
                <a:cs typeface="Arial"/>
              </a:rPr>
              <a:t>í</a:t>
            </a:r>
            <a:r>
              <a:rPr sz="1800" spc="-5" dirty="0">
                <a:latin typeface="Arial"/>
                <a:cs typeface="Arial"/>
              </a:rPr>
              <a:t>sic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/Virtu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 marL="1023619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Capas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6740" y="2182380"/>
            <a:ext cx="4470400" cy="1682750"/>
          </a:xfrm>
          <a:custGeom>
            <a:avLst/>
            <a:gdLst/>
            <a:ahLst/>
            <a:cxnLst/>
            <a:rect l="l" t="t" r="r" b="b"/>
            <a:pathLst>
              <a:path w="4470400" h="1682750">
                <a:moveTo>
                  <a:pt x="4469879" y="0"/>
                </a:moveTo>
                <a:lnTo>
                  <a:pt x="2238756" y="0"/>
                </a:lnTo>
                <a:lnTo>
                  <a:pt x="2231136" y="0"/>
                </a:lnTo>
                <a:lnTo>
                  <a:pt x="0" y="0"/>
                </a:lnTo>
                <a:lnTo>
                  <a:pt x="0" y="847331"/>
                </a:lnTo>
                <a:lnTo>
                  <a:pt x="1059180" y="847331"/>
                </a:lnTo>
                <a:lnTo>
                  <a:pt x="1059180" y="1682483"/>
                </a:lnTo>
                <a:lnTo>
                  <a:pt x="3299460" y="1682483"/>
                </a:lnTo>
                <a:lnTo>
                  <a:pt x="3299460" y="847331"/>
                </a:lnTo>
                <a:lnTo>
                  <a:pt x="4469879" y="847331"/>
                </a:lnTo>
                <a:lnTo>
                  <a:pt x="44698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80390" y="2176017"/>
          <a:ext cx="4489450" cy="2533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180"/>
                <a:gridCol w="1176020"/>
                <a:gridCol w="1064895"/>
                <a:gridCol w="1170939"/>
              </a:tblGrid>
              <a:tr h="84124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1402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Contenedor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2FA2DC"/>
                      </a:solidFill>
                      <a:prstDash val="solid"/>
                    </a:lnL>
                    <a:lnR w="28575">
                      <a:solidFill>
                        <a:srgbClr val="2FA2DC"/>
                      </a:solidFill>
                      <a:prstDash val="solid"/>
                    </a:lnR>
                    <a:lnT w="12700">
                      <a:solidFill>
                        <a:srgbClr val="2FA2DC"/>
                      </a:solidFill>
                      <a:prstDash val="solid"/>
                    </a:lnT>
                    <a:lnB w="28575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1084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Contenedor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2FA2DC"/>
                      </a:solidFill>
                      <a:prstDash val="solid"/>
                    </a:lnL>
                    <a:lnR w="12700">
                      <a:solidFill>
                        <a:srgbClr val="2FA2DC"/>
                      </a:solidFill>
                      <a:prstDash val="solid"/>
                    </a:lnR>
                    <a:lnT w="12700">
                      <a:solidFill>
                        <a:srgbClr val="2FA2DC"/>
                      </a:solidFill>
                      <a:prstDash val="solid"/>
                    </a:lnT>
                    <a:lnB w="28575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3743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FA2DC"/>
                      </a:solidFill>
                      <a:prstDash val="solid"/>
                    </a:lnR>
                    <a:lnT w="28575" cap="flat" cmpd="sng" algn="ctr">
                      <a:solidFill>
                        <a:srgbClr val="2FA2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Engine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2FA2DC"/>
                      </a:solidFill>
                      <a:prstDash val="solid"/>
                    </a:lnL>
                    <a:lnR w="12700">
                      <a:solidFill>
                        <a:srgbClr val="2FA2DC"/>
                      </a:solidFill>
                      <a:prstDash val="solid"/>
                    </a:lnR>
                    <a:lnT w="28575">
                      <a:solidFill>
                        <a:srgbClr val="2FA2DC"/>
                      </a:solidFill>
                      <a:prstDash val="solid"/>
                    </a:lnT>
                    <a:lnB w="28575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A2DC"/>
                      </a:solidFill>
                      <a:prstDash val="solid"/>
                    </a:lnL>
                    <a:lnT w="12700">
                      <a:solidFill>
                        <a:srgbClr val="2FA2DC"/>
                      </a:solidFill>
                      <a:prstDash val="solid"/>
                    </a:lnT>
                  </a:tcPr>
                </a:tc>
              </a:tr>
              <a:tr h="8420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2FA2DC"/>
                      </a:solidFill>
                      <a:prstDash val="solid"/>
                    </a:lnR>
                    <a:lnT w="12700">
                      <a:solidFill>
                        <a:srgbClr val="2FA2DC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Sistema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Operativo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FA2DC"/>
                      </a:solidFill>
                      <a:prstDash val="solid"/>
                    </a:lnL>
                    <a:lnR w="12700">
                      <a:solidFill>
                        <a:srgbClr val="2FA2DC"/>
                      </a:solidFill>
                      <a:prstDash val="solid"/>
                    </a:lnR>
                    <a:lnT w="28575">
                      <a:solidFill>
                        <a:srgbClr val="2FA2DC"/>
                      </a:solidFill>
                      <a:prstDash val="solid"/>
                    </a:lnT>
                    <a:lnB w="12700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FA2DC"/>
                      </a:solidFill>
                      <a:prstDash val="solid"/>
                    </a:lnL>
                    <a:lnT w="12700">
                      <a:solidFill>
                        <a:srgbClr val="2FA2DC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723900" y="1627632"/>
            <a:ext cx="4053840" cy="571500"/>
            <a:chOff x="723900" y="1627632"/>
            <a:chExt cx="4053840" cy="571500"/>
          </a:xfrm>
        </p:grpSpPr>
        <p:sp>
          <p:nvSpPr>
            <p:cNvPr id="16" name="object 16"/>
            <p:cNvSpPr/>
            <p:nvPr/>
          </p:nvSpPr>
          <p:spPr>
            <a:xfrm>
              <a:off x="723900" y="1627632"/>
              <a:ext cx="1679448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96767" y="1627632"/>
              <a:ext cx="1680972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19396" y="3276346"/>
            <a:ext cx="6842759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2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Los </a:t>
            </a:r>
            <a:r>
              <a:rPr sz="1600" b="1" spc="-5" dirty="0">
                <a:latin typeface="Arial"/>
                <a:cs typeface="Arial"/>
              </a:rPr>
              <a:t>contenedores son la abstracción de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aplicación o</a:t>
            </a:r>
            <a:r>
              <a:rPr sz="1600" b="1" spc="16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servicio</a:t>
            </a:r>
            <a:endParaRPr sz="1600">
              <a:latin typeface="Arial"/>
              <a:cs typeface="Arial"/>
            </a:endParaRPr>
          </a:p>
          <a:p>
            <a:pPr marL="117475" algn="ctr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que empaqueta el código y sus dependencias</a:t>
            </a:r>
            <a:r>
              <a:rPr sz="1600" b="1" spc="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juntas.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Múltiples contenedores pueden ser desplegados en la misma</a:t>
            </a:r>
            <a:r>
              <a:rPr sz="1600" b="1" spc="1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máquina</a:t>
            </a:r>
            <a:endParaRPr sz="1600">
              <a:latin typeface="Arial"/>
              <a:cs typeface="Arial"/>
            </a:endParaRPr>
          </a:p>
          <a:p>
            <a:pPr marL="62865" algn="ct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física o virtual y </a:t>
            </a:r>
            <a:r>
              <a:rPr sz="1600" b="1" spc="-5" dirty="0">
                <a:latin typeface="Arial"/>
                <a:cs typeface="Arial"/>
              </a:rPr>
              <a:t>comparten el mismo sistema </a:t>
            </a:r>
            <a:r>
              <a:rPr sz="1600" b="1" spc="-10" dirty="0">
                <a:latin typeface="Arial"/>
                <a:cs typeface="Arial"/>
              </a:rPr>
              <a:t>operativo</a:t>
            </a:r>
            <a:r>
              <a:rPr sz="1600" b="1" spc="20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base.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62865"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Cada </a:t>
            </a:r>
            <a:r>
              <a:rPr sz="1600" b="1" spc="-10" dirty="0">
                <a:latin typeface="Arial"/>
                <a:cs typeface="Arial"/>
              </a:rPr>
              <a:t>contenedor </a:t>
            </a:r>
            <a:r>
              <a:rPr sz="1600" b="1" spc="-5" dirty="0">
                <a:latin typeface="Arial"/>
                <a:cs typeface="Arial"/>
              </a:rPr>
              <a:t>se ejecuta de manera</a:t>
            </a:r>
            <a:r>
              <a:rPr sz="1600" b="1" spc="9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aislada.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66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Contenerización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vs.</a:t>
            </a:r>
            <a:r>
              <a:rPr sz="2800" b="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Virtualización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79347" y="6277152"/>
            <a:ext cx="226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Capas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Virtualización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0164" y="6277152"/>
            <a:ext cx="2552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Capas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4460" y="3858767"/>
            <a:ext cx="2239010" cy="847725"/>
          </a:xfrm>
          <a:custGeom>
            <a:avLst/>
            <a:gdLst/>
            <a:ahLst/>
            <a:cxnLst/>
            <a:rect l="l" t="t" r="r" b="b"/>
            <a:pathLst>
              <a:path w="2239010" h="847725">
                <a:moveTo>
                  <a:pt x="0" y="847343"/>
                </a:moveTo>
                <a:lnTo>
                  <a:pt x="2238755" y="847343"/>
                </a:lnTo>
                <a:lnTo>
                  <a:pt x="2238755" y="0"/>
                </a:lnTo>
                <a:lnTo>
                  <a:pt x="0" y="0"/>
                </a:lnTo>
                <a:lnTo>
                  <a:pt x="0" y="847343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00810" y="4127754"/>
            <a:ext cx="2226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Sistema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Operativo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91985" y="4844962"/>
            <a:ext cx="1469288" cy="1255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8572" y="5185028"/>
            <a:ext cx="87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rvi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or  </a:t>
            </a:r>
            <a:r>
              <a:rPr sz="1800" dirty="0">
                <a:latin typeface="Arial"/>
                <a:cs typeface="Arial"/>
              </a:rPr>
              <a:t>Físico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88110" y="3011170"/>
            <a:ext cx="2251710" cy="860425"/>
            <a:chOff x="1388110" y="3011170"/>
            <a:chExt cx="2251710" cy="860425"/>
          </a:xfrm>
        </p:grpSpPr>
        <p:sp>
          <p:nvSpPr>
            <p:cNvPr id="18" name="object 18"/>
            <p:cNvSpPr/>
            <p:nvPr/>
          </p:nvSpPr>
          <p:spPr>
            <a:xfrm>
              <a:off x="1394460" y="3017520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10" h="847725">
                  <a:moveTo>
                    <a:pt x="2238755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2238755" y="847343"/>
                  </a:lnTo>
                  <a:lnTo>
                    <a:pt x="2238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94460" y="3017520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10" h="847725">
                  <a:moveTo>
                    <a:pt x="0" y="847343"/>
                  </a:moveTo>
                  <a:lnTo>
                    <a:pt x="2238755" y="847343"/>
                  </a:lnTo>
                  <a:lnTo>
                    <a:pt x="2238755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00810" y="3286505"/>
            <a:ext cx="2226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Hypervisor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8158" y="2177542"/>
            <a:ext cx="2252980" cy="860425"/>
            <a:chOff x="248158" y="2177542"/>
            <a:chExt cx="2252980" cy="860425"/>
          </a:xfrm>
        </p:grpSpPr>
        <p:sp>
          <p:nvSpPr>
            <p:cNvPr id="22" name="object 22"/>
            <p:cNvSpPr/>
            <p:nvPr/>
          </p:nvSpPr>
          <p:spPr>
            <a:xfrm>
              <a:off x="254508" y="2183892"/>
              <a:ext cx="2240280" cy="847725"/>
            </a:xfrm>
            <a:custGeom>
              <a:avLst/>
              <a:gdLst/>
              <a:ahLst/>
              <a:cxnLst/>
              <a:rect l="l" t="t" r="r" b="b"/>
              <a:pathLst>
                <a:path w="2240280" h="847725">
                  <a:moveTo>
                    <a:pt x="2240280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2240280" y="847343"/>
                  </a:lnTo>
                  <a:lnTo>
                    <a:pt x="2240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4508" y="2183892"/>
              <a:ext cx="2240280" cy="847725"/>
            </a:xfrm>
            <a:custGeom>
              <a:avLst/>
              <a:gdLst/>
              <a:ahLst/>
              <a:cxnLst/>
              <a:rect l="l" t="t" r="r" b="b"/>
              <a:pathLst>
                <a:path w="2240280" h="847725">
                  <a:moveTo>
                    <a:pt x="0" y="847343"/>
                  </a:moveTo>
                  <a:lnTo>
                    <a:pt x="2240280" y="847343"/>
                  </a:lnTo>
                  <a:lnTo>
                    <a:pt x="2240280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0858" y="2452191"/>
            <a:ext cx="2217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Máquina </a:t>
            </a:r>
            <a:r>
              <a:rPr sz="1800" spc="-5" dirty="0">
                <a:latin typeface="Arial"/>
                <a:cs typeface="Arial"/>
              </a:rPr>
              <a:t>Virtual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77770" y="2177542"/>
            <a:ext cx="2251710" cy="860425"/>
            <a:chOff x="2477770" y="2177542"/>
            <a:chExt cx="2251710" cy="860425"/>
          </a:xfrm>
        </p:grpSpPr>
        <p:sp>
          <p:nvSpPr>
            <p:cNvPr id="26" name="object 26"/>
            <p:cNvSpPr/>
            <p:nvPr/>
          </p:nvSpPr>
          <p:spPr>
            <a:xfrm>
              <a:off x="2484120" y="2183892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10" h="847725">
                  <a:moveTo>
                    <a:pt x="2238756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2238756" y="847343"/>
                  </a:lnTo>
                  <a:lnTo>
                    <a:pt x="2238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84120" y="2183892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10" h="847725">
                  <a:moveTo>
                    <a:pt x="0" y="847343"/>
                  </a:moveTo>
                  <a:lnTo>
                    <a:pt x="2238756" y="847343"/>
                  </a:lnTo>
                  <a:lnTo>
                    <a:pt x="2238756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501138" y="2452191"/>
            <a:ext cx="2215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Máquina </a:t>
            </a:r>
            <a:r>
              <a:rPr sz="1800" spc="-5" dirty="0">
                <a:latin typeface="Arial"/>
                <a:cs typeface="Arial"/>
              </a:rPr>
              <a:t>Virtual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52700" y="2741929"/>
            <a:ext cx="2101850" cy="276225"/>
          </a:xfrm>
          <a:prstGeom prst="rect">
            <a:avLst/>
          </a:prstGeom>
          <a:solidFill>
            <a:srgbClr val="F7B900"/>
          </a:solidFill>
        </p:spPr>
        <p:txBody>
          <a:bodyPr vert="horz" wrap="square" lIns="0" tIns="43815" rIns="0" bIns="0" rtlCol="0">
            <a:spAutoFit/>
          </a:bodyPr>
          <a:lstStyle/>
          <a:p>
            <a:pPr marL="422909">
              <a:lnSpc>
                <a:spcPct val="100000"/>
              </a:lnSpc>
              <a:spcBef>
                <a:spcPts val="345"/>
              </a:spcBef>
            </a:pPr>
            <a:r>
              <a:rPr sz="1200" dirty="0">
                <a:latin typeface="Arial"/>
                <a:cs typeface="Arial"/>
              </a:rPr>
              <a:t>Sistema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Operativo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50824" y="4849533"/>
            <a:ext cx="1469288" cy="1255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218046" y="5189601"/>
            <a:ext cx="87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Serv</a:t>
            </a:r>
            <a:r>
              <a:rPr sz="1800" spc="-1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d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  Físico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83195" y="3857244"/>
            <a:ext cx="2240280" cy="845819"/>
          </a:xfrm>
          <a:custGeom>
            <a:avLst/>
            <a:gdLst/>
            <a:ahLst/>
            <a:cxnLst/>
            <a:rect l="l" t="t" r="r" b="b"/>
            <a:pathLst>
              <a:path w="2240279" h="845820">
                <a:moveTo>
                  <a:pt x="0" y="845819"/>
                </a:moveTo>
                <a:lnTo>
                  <a:pt x="2240279" y="845819"/>
                </a:lnTo>
                <a:lnTo>
                  <a:pt x="2240279" y="0"/>
                </a:lnTo>
                <a:lnTo>
                  <a:pt x="0" y="0"/>
                </a:lnTo>
                <a:lnTo>
                  <a:pt x="0" y="845819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289545" y="4125214"/>
            <a:ext cx="222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Sistema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Operativo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276845" y="3011170"/>
            <a:ext cx="2252980" cy="860425"/>
            <a:chOff x="7276845" y="3011170"/>
            <a:chExt cx="2252980" cy="860425"/>
          </a:xfrm>
        </p:grpSpPr>
        <p:sp>
          <p:nvSpPr>
            <p:cNvPr id="35" name="object 35"/>
            <p:cNvSpPr/>
            <p:nvPr/>
          </p:nvSpPr>
          <p:spPr>
            <a:xfrm>
              <a:off x="7283195" y="3017520"/>
              <a:ext cx="2240280" cy="847725"/>
            </a:xfrm>
            <a:custGeom>
              <a:avLst/>
              <a:gdLst/>
              <a:ahLst/>
              <a:cxnLst/>
              <a:rect l="l" t="t" r="r" b="b"/>
              <a:pathLst>
                <a:path w="2240279" h="847725">
                  <a:moveTo>
                    <a:pt x="2240279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2240279" y="847343"/>
                  </a:lnTo>
                  <a:lnTo>
                    <a:pt x="2240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83195" y="3017520"/>
              <a:ext cx="2240280" cy="847725"/>
            </a:xfrm>
            <a:custGeom>
              <a:avLst/>
              <a:gdLst/>
              <a:ahLst/>
              <a:cxnLst/>
              <a:rect l="l" t="t" r="r" b="b"/>
              <a:pathLst>
                <a:path w="2240279" h="847725">
                  <a:moveTo>
                    <a:pt x="0" y="847343"/>
                  </a:moveTo>
                  <a:lnTo>
                    <a:pt x="2240279" y="847343"/>
                  </a:lnTo>
                  <a:lnTo>
                    <a:pt x="2240279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289545" y="3286505"/>
            <a:ext cx="222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217665" y="2176017"/>
            <a:ext cx="2251710" cy="860425"/>
            <a:chOff x="6217665" y="2176017"/>
            <a:chExt cx="2251710" cy="860425"/>
          </a:xfrm>
        </p:grpSpPr>
        <p:sp>
          <p:nvSpPr>
            <p:cNvPr id="39" name="object 39"/>
            <p:cNvSpPr/>
            <p:nvPr/>
          </p:nvSpPr>
          <p:spPr>
            <a:xfrm>
              <a:off x="6224015" y="2182367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09" h="847725">
                  <a:moveTo>
                    <a:pt x="2238756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2238756" y="847343"/>
                  </a:lnTo>
                  <a:lnTo>
                    <a:pt x="2238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24015" y="2182367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09" h="847725">
                  <a:moveTo>
                    <a:pt x="0" y="847343"/>
                  </a:moveTo>
                  <a:lnTo>
                    <a:pt x="2238756" y="847343"/>
                  </a:lnTo>
                  <a:lnTo>
                    <a:pt x="2238756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230365" y="2450719"/>
            <a:ext cx="2218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Contenedor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448802" y="2176017"/>
            <a:ext cx="2251710" cy="860425"/>
            <a:chOff x="8448802" y="2176017"/>
            <a:chExt cx="2251710" cy="860425"/>
          </a:xfrm>
        </p:grpSpPr>
        <p:sp>
          <p:nvSpPr>
            <p:cNvPr id="43" name="object 43"/>
            <p:cNvSpPr/>
            <p:nvPr/>
          </p:nvSpPr>
          <p:spPr>
            <a:xfrm>
              <a:off x="8455152" y="2182367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09" h="847725">
                  <a:moveTo>
                    <a:pt x="2238755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2238755" y="847343"/>
                  </a:lnTo>
                  <a:lnTo>
                    <a:pt x="2238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455152" y="2182367"/>
              <a:ext cx="2239010" cy="847725"/>
            </a:xfrm>
            <a:custGeom>
              <a:avLst/>
              <a:gdLst/>
              <a:ahLst/>
              <a:cxnLst/>
              <a:rect l="l" t="t" r="r" b="b"/>
              <a:pathLst>
                <a:path w="2239009" h="847725">
                  <a:moveTo>
                    <a:pt x="0" y="847343"/>
                  </a:moveTo>
                  <a:lnTo>
                    <a:pt x="2238755" y="847343"/>
                  </a:lnTo>
                  <a:lnTo>
                    <a:pt x="2238755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469121" y="2450719"/>
            <a:ext cx="2218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Contenedor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359652" y="1627632"/>
            <a:ext cx="4055745" cy="571500"/>
            <a:chOff x="6359652" y="1627632"/>
            <a:chExt cx="4055745" cy="571500"/>
          </a:xfrm>
        </p:grpSpPr>
        <p:sp>
          <p:nvSpPr>
            <p:cNvPr id="47" name="object 47"/>
            <p:cNvSpPr/>
            <p:nvPr/>
          </p:nvSpPr>
          <p:spPr>
            <a:xfrm>
              <a:off x="6359652" y="1627632"/>
              <a:ext cx="1680972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734044" y="1627632"/>
              <a:ext cx="1680972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534923" y="1627632"/>
            <a:ext cx="4185285" cy="2880995"/>
            <a:chOff x="534923" y="1627632"/>
            <a:chExt cx="4185285" cy="2880995"/>
          </a:xfrm>
        </p:grpSpPr>
        <p:sp>
          <p:nvSpPr>
            <p:cNvPr id="50" name="object 50"/>
            <p:cNvSpPr/>
            <p:nvPr/>
          </p:nvSpPr>
          <p:spPr>
            <a:xfrm>
              <a:off x="534923" y="1627632"/>
              <a:ext cx="1679448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63012" y="1627632"/>
              <a:ext cx="1680972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24611" y="2741929"/>
            <a:ext cx="2100580" cy="276225"/>
          </a:xfrm>
          <a:prstGeom prst="rect">
            <a:avLst/>
          </a:prstGeom>
          <a:solidFill>
            <a:srgbClr val="F7B900"/>
          </a:solidFill>
        </p:spPr>
        <p:txBody>
          <a:bodyPr vert="horz" wrap="square" lIns="0" tIns="43815" rIns="0" bIns="0" rtlCol="0">
            <a:spAutoFit/>
          </a:bodyPr>
          <a:lstStyle/>
          <a:p>
            <a:pPr marL="422275">
              <a:lnSpc>
                <a:spcPct val="100000"/>
              </a:lnSpc>
              <a:spcBef>
                <a:spcPts val="345"/>
              </a:spcBef>
            </a:pPr>
            <a:r>
              <a:rPr sz="1200" dirty="0">
                <a:latin typeface="Arial"/>
                <a:cs typeface="Arial"/>
              </a:rPr>
              <a:t>Sistema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Operativo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86910" y="3275838"/>
            <a:ext cx="29927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2540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La principal diferencia es </a:t>
            </a:r>
            <a:r>
              <a:rPr sz="1600" b="1" spc="-10" dirty="0">
                <a:latin typeface="Arial"/>
                <a:cs typeface="Arial"/>
              </a:rPr>
              <a:t>que  </a:t>
            </a:r>
            <a:r>
              <a:rPr sz="1600" b="1" spc="-5" dirty="0">
                <a:latin typeface="Arial"/>
                <a:cs typeface="Arial"/>
              </a:rPr>
              <a:t>los contenedores no requieren  de un sistema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operativo.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45109" y="2107188"/>
            <a:ext cx="10474960" cy="2033270"/>
            <a:chOff x="245109" y="2107188"/>
            <a:chExt cx="10474960" cy="2033270"/>
          </a:xfrm>
        </p:grpSpPr>
        <p:sp>
          <p:nvSpPr>
            <p:cNvPr id="56" name="object 56"/>
            <p:cNvSpPr/>
            <p:nvPr/>
          </p:nvSpPr>
          <p:spPr>
            <a:xfrm>
              <a:off x="251459" y="2735580"/>
              <a:ext cx="10462260" cy="295910"/>
            </a:xfrm>
            <a:custGeom>
              <a:avLst/>
              <a:gdLst/>
              <a:ahLst/>
              <a:cxnLst/>
              <a:rect l="l" t="t" r="r" b="b"/>
              <a:pathLst>
                <a:path w="10462260" h="295910">
                  <a:moveTo>
                    <a:pt x="0" y="295656"/>
                  </a:moveTo>
                  <a:lnTo>
                    <a:pt x="10462260" y="295656"/>
                  </a:lnTo>
                  <a:lnTo>
                    <a:pt x="10462260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12700">
              <a:solidFill>
                <a:srgbClr val="004D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52145" marR="5080" indent="45275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Desafíos Comunes de  Diseño de</a:t>
            </a:r>
            <a:r>
              <a:rPr sz="4400" spc="-65" dirty="0"/>
              <a:t> </a:t>
            </a:r>
            <a:r>
              <a:rPr sz="4400" dirty="0"/>
              <a:t>Microservicios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107188"/>
            <a:ext cx="12192000" cy="2659380"/>
            <a:chOff x="0" y="2107188"/>
            <a:chExt cx="12192000" cy="2659380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Introducción </a:t>
            </a:r>
            <a:r>
              <a:rPr spc="-5" dirty="0"/>
              <a:t>a la</a:t>
            </a:r>
            <a:r>
              <a:rPr spc="-40" dirty="0"/>
              <a:t> </a:t>
            </a:r>
            <a:r>
              <a:rPr spc="-5" dirty="0"/>
              <a:t>Contenerización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8066" y="856615"/>
            <a:ext cx="10477500" cy="3468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991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Beneficios de los</a:t>
            </a:r>
            <a:r>
              <a:rPr sz="2800" spc="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Contenedores</a:t>
            </a:r>
            <a:endParaRPr sz="2800">
              <a:latin typeface="Arial"/>
              <a:cs typeface="Arial"/>
            </a:endParaRPr>
          </a:p>
          <a:p>
            <a:pPr marL="28575" marR="5080">
              <a:lnSpc>
                <a:spcPct val="100000"/>
              </a:lnSpc>
              <a:spcBef>
                <a:spcPts val="2095"/>
              </a:spcBef>
            </a:pPr>
            <a:r>
              <a:rPr sz="1800" spc="-5" dirty="0">
                <a:latin typeface="Arial"/>
                <a:cs typeface="Arial"/>
              </a:rPr>
              <a:t>La </a:t>
            </a:r>
            <a:r>
              <a:rPr sz="1800" b="1" dirty="0">
                <a:latin typeface="Arial"/>
                <a:cs typeface="Arial"/>
              </a:rPr>
              <a:t>portabilidad </a:t>
            </a:r>
            <a:r>
              <a:rPr sz="1800" b="1" spc="-5" dirty="0">
                <a:latin typeface="Arial"/>
                <a:cs typeface="Arial"/>
              </a:rPr>
              <a:t>es </a:t>
            </a:r>
            <a:r>
              <a:rPr sz="1800" b="1" dirty="0">
                <a:latin typeface="Arial"/>
                <a:cs typeface="Arial"/>
              </a:rPr>
              <a:t>uno de los beneficios </a:t>
            </a:r>
            <a:r>
              <a:rPr sz="1800" b="1" spc="-15" dirty="0">
                <a:latin typeface="Arial"/>
                <a:cs typeface="Arial"/>
              </a:rPr>
              <a:t>clave </a:t>
            </a:r>
            <a:r>
              <a:rPr sz="1800" b="1" dirty="0">
                <a:latin typeface="Arial"/>
                <a:cs typeface="Arial"/>
              </a:rPr>
              <a:t>de los contenedores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-15" dirty="0">
                <a:latin typeface="Arial"/>
                <a:cs typeface="Arial"/>
              </a:rPr>
              <a:t>ya </a:t>
            </a:r>
            <a:r>
              <a:rPr sz="1800" spc="-5" dirty="0">
                <a:latin typeface="Arial"/>
                <a:cs typeface="Arial"/>
              </a:rPr>
              <a:t>que permite a los  administradores mover los contenedores a cualquier entorno que comparta el mismo </a:t>
            </a:r>
            <a:r>
              <a:rPr sz="1800" dirty="0">
                <a:latin typeface="Arial"/>
                <a:cs typeface="Arial"/>
              </a:rPr>
              <a:t>sistema </a:t>
            </a:r>
            <a:r>
              <a:rPr sz="1800" spc="-5" dirty="0">
                <a:latin typeface="Arial"/>
                <a:cs typeface="Arial"/>
              </a:rPr>
              <a:t>operativo  host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motor del contenedor sin la necesidad de cambiar la aplicación o </a:t>
            </a:r>
            <a:r>
              <a:rPr sz="1800" spc="-10" dirty="0">
                <a:latin typeface="Arial"/>
                <a:cs typeface="Arial"/>
              </a:rPr>
              <a:t>el software </a:t>
            </a:r>
            <a:r>
              <a:rPr sz="1800" spc="-5" dirty="0">
                <a:latin typeface="Arial"/>
                <a:cs typeface="Arial"/>
              </a:rPr>
              <a:t>(que normalmente  requeriría cambios al </a:t>
            </a:r>
            <a:r>
              <a:rPr sz="1800" spc="-10" dirty="0">
                <a:latin typeface="Arial"/>
                <a:cs typeface="Arial"/>
              </a:rPr>
              <a:t>software </a:t>
            </a:r>
            <a:r>
              <a:rPr sz="1800" spc="-5" dirty="0">
                <a:latin typeface="Arial"/>
                <a:cs typeface="Arial"/>
              </a:rPr>
              <a:t>o código de la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aplicación).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31750" marR="50990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 </a:t>
            </a:r>
            <a:r>
              <a:rPr sz="1800" b="1" dirty="0">
                <a:latin typeface="Arial"/>
                <a:cs typeface="Arial"/>
              </a:rPr>
              <a:t>utilización </a:t>
            </a:r>
            <a:r>
              <a:rPr sz="1800" b="1" spc="-5" dirty="0">
                <a:latin typeface="Arial"/>
                <a:cs typeface="Arial"/>
              </a:rPr>
              <a:t>eficiente </a:t>
            </a:r>
            <a:r>
              <a:rPr sz="1800" b="1" dirty="0">
                <a:latin typeface="Arial"/>
                <a:cs typeface="Arial"/>
              </a:rPr>
              <a:t>de los </a:t>
            </a:r>
            <a:r>
              <a:rPr sz="1800" b="1" spc="-5" dirty="0">
                <a:latin typeface="Arial"/>
                <a:cs typeface="Arial"/>
              </a:rPr>
              <a:t>recursos se </a:t>
            </a:r>
            <a:r>
              <a:rPr sz="1800" b="1" dirty="0">
                <a:latin typeface="Arial"/>
                <a:cs typeface="Arial"/>
              </a:rPr>
              <a:t>logra al </a:t>
            </a:r>
            <a:r>
              <a:rPr sz="1800" b="1" spc="-5" dirty="0">
                <a:latin typeface="Arial"/>
                <a:cs typeface="Arial"/>
              </a:rPr>
              <a:t>reducir significativamente el </a:t>
            </a:r>
            <a:r>
              <a:rPr sz="1800" b="1" dirty="0">
                <a:latin typeface="Arial"/>
                <a:cs typeface="Arial"/>
              </a:rPr>
              <a:t>uso de </a:t>
            </a:r>
            <a:r>
              <a:rPr sz="1800" b="1" spc="-5" dirty="0">
                <a:latin typeface="Arial"/>
                <a:cs typeface="Arial"/>
              </a:rPr>
              <a:t>CPU,  memoria y almacenamiento </a:t>
            </a:r>
            <a:r>
              <a:rPr sz="1800" spc="-5" dirty="0">
                <a:latin typeface="Arial"/>
                <a:cs typeface="Arial"/>
              </a:rPr>
              <a:t>en comparación con las máquinas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virtuales.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"/>
              <a:cs typeface="Arial"/>
            </a:endParaRPr>
          </a:p>
          <a:p>
            <a:pPr marL="12700" marR="46482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Es </a:t>
            </a:r>
            <a:r>
              <a:rPr sz="1800" b="1" dirty="0">
                <a:latin typeface="Arial"/>
                <a:cs typeface="Arial"/>
              </a:rPr>
              <a:t>posible </a:t>
            </a:r>
            <a:r>
              <a:rPr sz="1800" b="1" spc="-5" dirty="0">
                <a:latin typeface="Arial"/>
                <a:cs typeface="Arial"/>
              </a:rPr>
              <a:t>soportar </a:t>
            </a:r>
            <a:r>
              <a:rPr sz="1800" b="1" spc="-10" dirty="0">
                <a:latin typeface="Arial"/>
                <a:cs typeface="Arial"/>
              </a:rPr>
              <a:t>varios </a:t>
            </a:r>
            <a:r>
              <a:rPr sz="1800" b="1" spc="-5" dirty="0">
                <a:latin typeface="Arial"/>
                <a:cs typeface="Arial"/>
              </a:rPr>
              <a:t>contenedores en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misma infraestructura requerida </a:t>
            </a:r>
            <a:r>
              <a:rPr sz="1800" b="1" dirty="0">
                <a:latin typeface="Arial"/>
                <a:cs typeface="Arial"/>
              </a:rPr>
              <a:t>por una sola  máquina </a:t>
            </a:r>
            <a:r>
              <a:rPr sz="1800" b="1" spc="-5" dirty="0">
                <a:latin typeface="Arial"/>
                <a:cs typeface="Arial"/>
              </a:rPr>
              <a:t>virtual</a:t>
            </a:r>
            <a:r>
              <a:rPr sz="1800" spc="-5" dirty="0">
                <a:latin typeface="Arial"/>
                <a:cs typeface="Arial"/>
              </a:rPr>
              <a:t>, lo que </a:t>
            </a:r>
            <a:r>
              <a:rPr sz="1800" b="1" spc="-5" dirty="0">
                <a:latin typeface="Arial"/>
                <a:cs typeface="Arial"/>
              </a:rPr>
              <a:t>resulta </a:t>
            </a: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mejoras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rendimiento.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48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Beneficios de los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Contenedores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4350" y="1671065"/>
            <a:ext cx="10502900" cy="231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contenedores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pueden crear y desplegar mucho más rápido </a:t>
            </a:r>
            <a:r>
              <a:rPr sz="1800" b="1" dirty="0">
                <a:latin typeface="Arial"/>
                <a:cs typeface="Arial"/>
              </a:rPr>
              <a:t>que las máquinas </a:t>
            </a:r>
            <a:r>
              <a:rPr sz="1800" b="1" spc="-5" dirty="0">
                <a:latin typeface="Arial"/>
                <a:cs typeface="Arial"/>
              </a:rPr>
              <a:t>virtuales</a:t>
            </a:r>
            <a:r>
              <a:rPr sz="1800" spc="-5" dirty="0">
                <a:latin typeface="Arial"/>
                <a:cs typeface="Arial"/>
              </a:rPr>
              <a:t>, lo  que admite </a:t>
            </a:r>
            <a:r>
              <a:rPr sz="1800" spc="-10" dirty="0">
                <a:latin typeface="Arial"/>
                <a:cs typeface="Arial"/>
              </a:rPr>
              <a:t>un </a:t>
            </a:r>
            <a:r>
              <a:rPr sz="1800" spc="-5" dirty="0">
                <a:latin typeface="Arial"/>
                <a:cs typeface="Arial"/>
              </a:rPr>
              <a:t>proceso </a:t>
            </a:r>
            <a:r>
              <a:rPr sz="1800" b="1" spc="-5" dirty="0">
                <a:latin typeface="Arial"/>
                <a:cs typeface="Arial"/>
              </a:rPr>
              <a:t>más ágil y facilita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implementación,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integración y entrega </a:t>
            </a:r>
            <a:r>
              <a:rPr sz="1800" b="1" dirty="0">
                <a:latin typeface="Arial"/>
                <a:cs typeface="Arial"/>
              </a:rPr>
              <a:t>continua de  los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servicios.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Algunas </a:t>
            </a:r>
            <a:r>
              <a:rPr sz="1800" b="1" spc="-5" dirty="0">
                <a:latin typeface="Arial"/>
                <a:cs typeface="Arial"/>
              </a:rPr>
              <a:t>imágenes </a:t>
            </a:r>
            <a:r>
              <a:rPr sz="1800" b="1" dirty="0">
                <a:latin typeface="Arial"/>
                <a:cs typeface="Arial"/>
              </a:rPr>
              <a:t>de contenedor proporcionan la </a:t>
            </a:r>
            <a:r>
              <a:rPr sz="1800" b="1" spc="-5" dirty="0">
                <a:latin typeface="Arial"/>
                <a:cs typeface="Arial"/>
              </a:rPr>
              <a:t>capacidad </a:t>
            </a:r>
            <a:r>
              <a:rPr sz="1800" b="1" dirty="0">
                <a:latin typeface="Arial"/>
                <a:cs typeface="Arial"/>
              </a:rPr>
              <a:t>de un </a:t>
            </a:r>
            <a:r>
              <a:rPr sz="1800" b="1" spc="-10" dirty="0">
                <a:latin typeface="Arial"/>
                <a:cs typeface="Arial"/>
              </a:rPr>
              <a:t>archivo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manifiesto </a:t>
            </a:r>
            <a:r>
              <a:rPr sz="1800" b="1" dirty="0">
                <a:latin typeface="Arial"/>
                <a:cs typeface="Arial"/>
              </a:rPr>
              <a:t>que  </a:t>
            </a:r>
            <a:r>
              <a:rPr sz="1800" b="1" spc="-5" dirty="0">
                <a:latin typeface="Arial"/>
                <a:cs typeface="Arial"/>
              </a:rPr>
              <a:t>permite a </a:t>
            </a:r>
            <a:r>
              <a:rPr sz="1800" b="1" dirty="0">
                <a:latin typeface="Arial"/>
                <a:cs typeface="Arial"/>
              </a:rPr>
              <a:t>los propietarios </a:t>
            </a:r>
            <a:r>
              <a:rPr sz="1800" b="1" spc="-5" dirty="0">
                <a:latin typeface="Arial"/>
                <a:cs typeface="Arial"/>
              </a:rPr>
              <a:t>y desarrolladores </a:t>
            </a:r>
            <a:r>
              <a:rPr sz="1800" b="1" dirty="0">
                <a:latin typeface="Arial"/>
                <a:cs typeface="Arial"/>
              </a:rPr>
              <a:t>de aplicaciones </a:t>
            </a:r>
            <a:r>
              <a:rPr sz="1800" b="1" spc="-5" dirty="0">
                <a:latin typeface="Arial"/>
                <a:cs typeface="Arial"/>
              </a:rPr>
              <a:t>mantener y rastrear fácilmente </a:t>
            </a:r>
            <a:r>
              <a:rPr sz="1800" b="1" dirty="0">
                <a:latin typeface="Arial"/>
                <a:cs typeface="Arial"/>
              </a:rPr>
              <a:t>las  </a:t>
            </a:r>
            <a:r>
              <a:rPr sz="1800" b="1" spc="-10" dirty="0">
                <a:latin typeface="Arial"/>
                <a:cs typeface="Arial"/>
              </a:rPr>
              <a:t>versiones </a:t>
            </a:r>
            <a:r>
              <a:rPr sz="1800" spc="-5" dirty="0">
                <a:latin typeface="Arial"/>
                <a:cs typeface="Arial"/>
              </a:rPr>
              <a:t>de </a:t>
            </a:r>
            <a:r>
              <a:rPr sz="1800" dirty="0">
                <a:latin typeface="Arial"/>
                <a:cs typeface="Arial"/>
              </a:rPr>
              <a:t>un </a:t>
            </a:r>
            <a:r>
              <a:rPr sz="1800" spc="-5" dirty="0">
                <a:latin typeface="Arial"/>
                <a:cs typeface="Arial"/>
              </a:rPr>
              <a:t>contenedor </a:t>
            </a:r>
            <a:r>
              <a:rPr sz="1800" dirty="0">
                <a:latin typeface="Arial"/>
                <a:cs typeface="Arial"/>
              </a:rPr>
              <a:t>y su </a:t>
            </a:r>
            <a:r>
              <a:rPr sz="1800" spc="-10" dirty="0">
                <a:latin typeface="Arial"/>
                <a:cs typeface="Arial"/>
              </a:rPr>
              <a:t>software, inspeccionar </a:t>
            </a:r>
            <a:r>
              <a:rPr sz="1800" spc="-5" dirty="0">
                <a:latin typeface="Arial"/>
                <a:cs typeface="Arial"/>
              </a:rPr>
              <a:t>las diferencias entre las diferentes versiones </a:t>
            </a:r>
            <a:r>
              <a:rPr sz="1800" dirty="0">
                <a:latin typeface="Arial"/>
                <a:cs typeface="Arial"/>
              </a:rPr>
              <a:t>y  </a:t>
            </a:r>
            <a:r>
              <a:rPr sz="1800" b="1" spc="-15" dirty="0">
                <a:latin typeface="Arial"/>
                <a:cs typeface="Arial"/>
              </a:rPr>
              <a:t>volver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las </a:t>
            </a:r>
            <a:r>
              <a:rPr sz="1800" b="1" spc="-10" dirty="0">
                <a:latin typeface="Arial"/>
                <a:cs typeface="Arial"/>
              </a:rPr>
              <a:t>versiones </a:t>
            </a:r>
            <a:r>
              <a:rPr sz="1800" b="1" spc="-5" dirty="0">
                <a:latin typeface="Arial"/>
                <a:cs typeface="Arial"/>
              </a:rPr>
              <a:t>anteriores cuando sea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necesario.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03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Inconvenientes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de los Contenedores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7715" y="1683766"/>
            <a:ext cx="10761980" cy="39103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" marR="87566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Un </a:t>
            </a:r>
            <a:r>
              <a:rPr sz="2000" b="1" dirty="0">
                <a:latin typeface="Arial"/>
                <a:cs typeface="Arial"/>
              </a:rPr>
              <a:t>posible </a:t>
            </a:r>
            <a:r>
              <a:rPr sz="2000" b="1" spc="-5" dirty="0">
                <a:latin typeface="Arial"/>
                <a:cs typeface="Arial"/>
              </a:rPr>
              <a:t>inconveniente </a:t>
            </a:r>
            <a:r>
              <a:rPr sz="2000" dirty="0">
                <a:latin typeface="Arial"/>
                <a:cs typeface="Arial"/>
              </a:rPr>
              <a:t>de la contenerización es la </a:t>
            </a:r>
            <a:r>
              <a:rPr sz="2000" b="1" dirty="0">
                <a:latin typeface="Arial"/>
                <a:cs typeface="Arial"/>
              </a:rPr>
              <a:t>falta de aislamiento a </a:t>
            </a:r>
            <a:r>
              <a:rPr sz="2000" b="1" spc="-5" dirty="0">
                <a:latin typeface="Arial"/>
                <a:cs typeface="Arial"/>
              </a:rPr>
              <a:t>nivel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del  sistema </a:t>
            </a:r>
            <a:r>
              <a:rPr sz="2000" b="1" spc="-5" dirty="0">
                <a:latin typeface="Arial"/>
                <a:cs typeface="Arial"/>
              </a:rPr>
              <a:t>operativo </a:t>
            </a:r>
            <a:r>
              <a:rPr sz="2000" b="1" dirty="0">
                <a:latin typeface="Arial"/>
                <a:cs typeface="Arial"/>
              </a:rPr>
              <a:t>del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host.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Arial"/>
              <a:cs typeface="Arial"/>
            </a:endParaRPr>
          </a:p>
          <a:p>
            <a:pPr marL="19050" marR="20891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Dado que </a:t>
            </a:r>
            <a:r>
              <a:rPr sz="2000" b="1" dirty="0">
                <a:latin typeface="Arial"/>
                <a:cs typeface="Arial"/>
              </a:rPr>
              <a:t>todos los contenedores implementados en la misma máquina comparten el  mismo sistema </a:t>
            </a:r>
            <a:r>
              <a:rPr sz="2000" b="1" spc="-5" dirty="0">
                <a:latin typeface="Arial"/>
                <a:cs typeface="Arial"/>
              </a:rPr>
              <a:t>operativo </a:t>
            </a:r>
            <a:r>
              <a:rPr sz="2000" b="1" dirty="0">
                <a:latin typeface="Arial"/>
                <a:cs typeface="Arial"/>
              </a:rPr>
              <a:t>host</a:t>
            </a:r>
            <a:r>
              <a:rPr sz="2000" dirty="0">
                <a:latin typeface="Arial"/>
                <a:cs typeface="Arial"/>
              </a:rPr>
              <a:t>, las </a:t>
            </a:r>
            <a:r>
              <a:rPr sz="2000" b="1" dirty="0">
                <a:latin typeface="Arial"/>
                <a:cs typeface="Arial"/>
              </a:rPr>
              <a:t>amenazas de seguridad pueden aumentar porque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  puede obtener acceso a todo el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sistema.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Si </a:t>
            </a: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host </a:t>
            </a:r>
            <a:r>
              <a:rPr sz="2000" b="1" spc="-5" dirty="0">
                <a:latin typeface="Arial"/>
                <a:cs typeface="Arial"/>
              </a:rPr>
              <a:t>subyacente </a:t>
            </a:r>
            <a:r>
              <a:rPr sz="2000" b="1" dirty="0">
                <a:latin typeface="Arial"/>
                <a:cs typeface="Arial"/>
              </a:rPr>
              <a:t>se </a:t>
            </a:r>
            <a:r>
              <a:rPr sz="2000" b="1" spc="-10" dirty="0">
                <a:latin typeface="Arial"/>
                <a:cs typeface="Arial"/>
              </a:rPr>
              <a:t>ve </a:t>
            </a:r>
            <a:r>
              <a:rPr sz="2000" b="1" dirty="0">
                <a:latin typeface="Arial"/>
                <a:cs typeface="Arial"/>
              </a:rPr>
              <a:t>comprometido, todos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contenedores que se ejecutan en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host pueden </a:t>
            </a:r>
            <a:r>
              <a:rPr sz="2000" b="1" spc="-5" dirty="0">
                <a:latin typeface="Arial"/>
                <a:cs typeface="Arial"/>
              </a:rPr>
              <a:t>verse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afectados.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3746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Una solución </a:t>
            </a:r>
            <a:r>
              <a:rPr sz="2000" b="1" dirty="0">
                <a:latin typeface="Arial"/>
                <a:cs typeface="Arial"/>
              </a:rPr>
              <a:t>para abordar este problema de seguridad y las preocupaciones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relacionadas  es </a:t>
            </a:r>
            <a:r>
              <a:rPr sz="2000" b="1" dirty="0">
                <a:latin typeface="Arial"/>
                <a:cs typeface="Arial"/>
              </a:rPr>
              <a:t>crear contenedores desde un sistema </a:t>
            </a:r>
            <a:r>
              <a:rPr sz="2000" b="1" spc="-5" dirty="0">
                <a:latin typeface="Arial"/>
                <a:cs typeface="Arial"/>
              </a:rPr>
              <a:t>operativo que </a:t>
            </a:r>
            <a:r>
              <a:rPr sz="2000" b="1" dirty="0">
                <a:latin typeface="Arial"/>
                <a:cs typeface="Arial"/>
              </a:rPr>
              <a:t>se ejecute en una máquina  </a:t>
            </a:r>
            <a:r>
              <a:rPr sz="2000" b="1" spc="-5" dirty="0">
                <a:latin typeface="Arial"/>
                <a:cs typeface="Arial"/>
              </a:rPr>
              <a:t>virtual.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03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Inconvenientes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de los Contenedores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6659" y="1686560"/>
            <a:ext cx="10491470" cy="451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 marR="4572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Esto </a:t>
            </a:r>
            <a:r>
              <a:rPr sz="2000" b="1" dirty="0">
                <a:latin typeface="Arial"/>
                <a:cs typeface="Arial"/>
              </a:rPr>
              <a:t>puede </a:t>
            </a:r>
            <a:r>
              <a:rPr sz="2000" b="1" spc="-5" dirty="0">
                <a:latin typeface="Arial"/>
                <a:cs typeface="Arial"/>
              </a:rPr>
              <a:t>ayudar </a:t>
            </a:r>
            <a:r>
              <a:rPr sz="2000" b="1" dirty="0">
                <a:latin typeface="Arial"/>
                <a:cs typeface="Arial"/>
              </a:rPr>
              <a:t>a garantizar que si se produce una </a:t>
            </a:r>
            <a:r>
              <a:rPr sz="2000" b="1" spc="-5" dirty="0">
                <a:latin typeface="Arial"/>
                <a:cs typeface="Arial"/>
              </a:rPr>
              <a:t>violación </a:t>
            </a:r>
            <a:r>
              <a:rPr sz="2000" b="1" dirty="0">
                <a:latin typeface="Arial"/>
                <a:cs typeface="Arial"/>
              </a:rPr>
              <a:t>de la seguridad que  afecta el sistema </a:t>
            </a:r>
            <a:r>
              <a:rPr sz="2000" b="1" spc="-5" dirty="0">
                <a:latin typeface="Arial"/>
                <a:cs typeface="Arial"/>
              </a:rPr>
              <a:t>operativo </a:t>
            </a:r>
            <a:r>
              <a:rPr sz="2000" b="1" dirty="0">
                <a:latin typeface="Arial"/>
                <a:cs typeface="Arial"/>
              </a:rPr>
              <a:t>en el que se ejecuta un contenedor</a:t>
            </a:r>
            <a:r>
              <a:rPr sz="2000" dirty="0">
                <a:latin typeface="Arial"/>
                <a:cs typeface="Arial"/>
              </a:rPr>
              <a:t>, el atacante </a:t>
            </a:r>
            <a:r>
              <a:rPr sz="2000" b="1" dirty="0">
                <a:latin typeface="Arial"/>
                <a:cs typeface="Arial"/>
              </a:rPr>
              <a:t>solo puede  obtener acceso y alterar el sistema </a:t>
            </a:r>
            <a:r>
              <a:rPr sz="2000" b="1" spc="-5" dirty="0">
                <a:latin typeface="Arial"/>
                <a:cs typeface="Arial"/>
              </a:rPr>
              <a:t>operativo </a:t>
            </a:r>
            <a:r>
              <a:rPr sz="2000" b="1" dirty="0">
                <a:latin typeface="Arial"/>
                <a:cs typeface="Arial"/>
              </a:rPr>
              <a:t>de la máquina </a:t>
            </a:r>
            <a:r>
              <a:rPr sz="2000" b="1" spc="-5" dirty="0">
                <a:latin typeface="Arial"/>
                <a:cs typeface="Arial"/>
              </a:rPr>
              <a:t>virtual </a:t>
            </a:r>
            <a:r>
              <a:rPr sz="2000" b="1" dirty="0">
                <a:latin typeface="Arial"/>
                <a:cs typeface="Arial"/>
              </a:rPr>
              <a:t>o </a:t>
            </a:r>
            <a:r>
              <a:rPr sz="2000" b="1" spc="-5" dirty="0">
                <a:latin typeface="Arial"/>
                <a:cs typeface="Arial"/>
              </a:rPr>
              <a:t>los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contenedores  </a:t>
            </a:r>
            <a:r>
              <a:rPr sz="2000" dirty="0">
                <a:latin typeface="Arial"/>
                <a:cs typeface="Arial"/>
              </a:rPr>
              <a:t>que se ejecutan en una sola máquina virtual, </a:t>
            </a:r>
            <a:r>
              <a:rPr sz="2000" b="1" dirty="0">
                <a:latin typeface="Arial"/>
                <a:cs typeface="Arial"/>
              </a:rPr>
              <a:t>mientras que otras máquinas </a:t>
            </a:r>
            <a:r>
              <a:rPr sz="2000" b="1" spc="-5" dirty="0">
                <a:latin typeface="Arial"/>
                <a:cs typeface="Arial"/>
              </a:rPr>
              <a:t>virtuales </a:t>
            </a:r>
            <a:r>
              <a:rPr sz="2000" b="1" dirty="0">
                <a:latin typeface="Arial"/>
                <a:cs typeface="Arial"/>
              </a:rPr>
              <a:t>y el  host físico permanecen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intactos.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Otra </a:t>
            </a:r>
            <a:r>
              <a:rPr sz="2000" b="1" dirty="0">
                <a:latin typeface="Arial"/>
                <a:cs typeface="Arial"/>
              </a:rPr>
              <a:t>solución es un modelo de despliegue de un host físico por</a:t>
            </a:r>
            <a:r>
              <a:rPr sz="2000" b="1" spc="-18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Esto puede </a:t>
            </a:r>
            <a:r>
              <a:rPr sz="2000" b="1" dirty="0">
                <a:latin typeface="Arial"/>
                <a:cs typeface="Arial"/>
              </a:rPr>
              <a:t>reducir el riesgo sin la necesidad de </a:t>
            </a:r>
            <a:r>
              <a:rPr sz="2000" b="1" spc="-5" dirty="0">
                <a:latin typeface="Arial"/>
                <a:cs typeface="Arial"/>
              </a:rPr>
              <a:t>virtualizar </a:t>
            </a:r>
            <a:r>
              <a:rPr sz="2000" b="1" dirty="0">
                <a:latin typeface="Arial"/>
                <a:cs typeface="Arial"/>
              </a:rPr>
              <a:t>los</a:t>
            </a:r>
            <a:r>
              <a:rPr sz="2000" b="1" spc="-1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recursos.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Sin </a:t>
            </a:r>
            <a:r>
              <a:rPr sz="2000" b="1" dirty="0">
                <a:latin typeface="Arial"/>
                <a:cs typeface="Arial"/>
              </a:rPr>
              <a:t>embargo este modelo puede no ser óptimo para implementar muchas aplicaciones  </a:t>
            </a:r>
            <a:r>
              <a:rPr sz="2000" dirty="0">
                <a:latin typeface="Arial"/>
                <a:cs typeface="Arial"/>
              </a:rPr>
              <a:t>porque puede </a:t>
            </a:r>
            <a:r>
              <a:rPr sz="2000" b="1" dirty="0">
                <a:latin typeface="Arial"/>
                <a:cs typeface="Arial"/>
              </a:rPr>
              <a:t>aumentar significativamente la cantidad total de recursos de TI físicos  que deben desplegarse y administrarse</a:t>
            </a:r>
            <a:r>
              <a:rPr sz="2000" dirty="0">
                <a:latin typeface="Arial"/>
                <a:cs typeface="Arial"/>
              </a:rPr>
              <a:t>, al tiempo que </a:t>
            </a:r>
            <a:r>
              <a:rPr sz="2000" b="1" dirty="0">
                <a:latin typeface="Arial"/>
                <a:cs typeface="Arial"/>
              </a:rPr>
              <a:t>aumenta aún </a:t>
            </a:r>
            <a:r>
              <a:rPr sz="2000" b="1" spc="-5" dirty="0">
                <a:latin typeface="Arial"/>
                <a:cs typeface="Arial"/>
              </a:rPr>
              <a:t>más </a:t>
            </a:r>
            <a:r>
              <a:rPr sz="2000" b="1" dirty="0">
                <a:latin typeface="Arial"/>
                <a:cs typeface="Arial"/>
              </a:rPr>
              <a:t>los costos y</a:t>
            </a:r>
            <a:r>
              <a:rPr sz="2000" b="1" spc="-1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  complejidad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operativa.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81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Hospedaje de Contenedores y</a:t>
            </a:r>
            <a:r>
              <a:rPr sz="2800" b="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10" dirty="0">
                <a:solidFill>
                  <a:srgbClr val="2FA2DC"/>
                </a:solidFill>
                <a:latin typeface="Arial"/>
                <a:cs typeface="Arial"/>
              </a:rPr>
              <a:t>PODs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2813" y="1502105"/>
            <a:ext cx="10694670" cy="3485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Normalmente </a:t>
            </a:r>
            <a:r>
              <a:rPr sz="2000" b="1" dirty="0">
                <a:latin typeface="Arial"/>
                <a:cs typeface="Arial"/>
              </a:rPr>
              <a:t>un solo proceso de una aplicación o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se despliega en cada  contenedor, </a:t>
            </a:r>
            <a:r>
              <a:rPr sz="2000" dirty="0">
                <a:latin typeface="Arial"/>
                <a:cs typeface="Arial"/>
              </a:rPr>
              <a:t>aunque se puede </a:t>
            </a:r>
            <a:r>
              <a:rPr sz="2000" b="1" dirty="0">
                <a:latin typeface="Arial"/>
                <a:cs typeface="Arial"/>
              </a:rPr>
              <a:t>desplegar más de una aplicación o proceso en cada uno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  es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necesario.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"/>
              <a:cs typeface="Arial"/>
            </a:endParaRPr>
          </a:p>
          <a:p>
            <a:pPr marL="27305" marR="132842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En algunos casos </a:t>
            </a:r>
            <a:r>
              <a:rPr sz="2000" b="1" dirty="0">
                <a:latin typeface="Arial"/>
                <a:cs typeface="Arial"/>
              </a:rPr>
              <a:t>un proceso central y sus procesos secundarios o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funciones  adicionales </a:t>
            </a:r>
            <a:r>
              <a:rPr sz="2000" dirty="0">
                <a:latin typeface="Arial"/>
                <a:cs typeface="Arial"/>
              </a:rPr>
              <a:t>se despliegan en el </a:t>
            </a:r>
            <a:r>
              <a:rPr sz="2000" b="1" dirty="0">
                <a:latin typeface="Arial"/>
                <a:cs typeface="Arial"/>
              </a:rPr>
              <a:t>mismo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cantidad de recursos </a:t>
            </a:r>
            <a:r>
              <a:rPr sz="2000" dirty="0">
                <a:latin typeface="Arial"/>
                <a:cs typeface="Arial"/>
              </a:rPr>
              <a:t>que consume cada contenedor </a:t>
            </a:r>
            <a:r>
              <a:rPr sz="2000" b="1" dirty="0">
                <a:latin typeface="Arial"/>
                <a:cs typeface="Arial"/>
              </a:rPr>
              <a:t>también se puede</a:t>
            </a:r>
            <a:r>
              <a:rPr sz="2000" b="1" spc="-2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restringir.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 marR="4191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También es </a:t>
            </a:r>
            <a:r>
              <a:rPr sz="2000" b="1" dirty="0">
                <a:latin typeface="Arial"/>
                <a:cs typeface="Arial"/>
              </a:rPr>
              <a:t>posible </a:t>
            </a:r>
            <a:r>
              <a:rPr sz="2000" b="1" spc="-5" dirty="0">
                <a:latin typeface="Arial"/>
                <a:cs typeface="Arial"/>
              </a:rPr>
              <a:t>limitar </a:t>
            </a:r>
            <a:r>
              <a:rPr sz="2000" b="1" dirty="0">
                <a:latin typeface="Arial"/>
                <a:cs typeface="Arial"/>
              </a:rPr>
              <a:t>los recursos de TI externos </a:t>
            </a:r>
            <a:r>
              <a:rPr sz="2000" dirty="0">
                <a:latin typeface="Arial"/>
                <a:cs typeface="Arial"/>
              </a:rPr>
              <a:t>que son </a:t>
            </a:r>
            <a:r>
              <a:rPr sz="2000" b="1" spc="-5" dirty="0">
                <a:latin typeface="Arial"/>
                <a:cs typeface="Arial"/>
              </a:rPr>
              <a:t>visibles </a:t>
            </a:r>
            <a:r>
              <a:rPr sz="2000" b="1" dirty="0">
                <a:latin typeface="Arial"/>
                <a:cs typeface="Arial"/>
              </a:rPr>
              <a:t>y accesibles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para  un contenedor </a:t>
            </a:r>
            <a:r>
              <a:rPr sz="2000" dirty="0">
                <a:latin typeface="Arial"/>
                <a:cs typeface="Arial"/>
              </a:rPr>
              <a:t>y los procesos que se ejecutan en el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contenedor.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Introducción </a:t>
            </a:r>
            <a:r>
              <a:rPr sz="1800" b="1" spc="-5" dirty="0">
                <a:latin typeface="Arial"/>
                <a:cs typeface="Arial"/>
              </a:rPr>
              <a:t>a la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81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Hospedaje de Contenedores y</a:t>
            </a:r>
            <a:r>
              <a:rPr sz="2800" b="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10" dirty="0">
                <a:solidFill>
                  <a:srgbClr val="2FA2DC"/>
                </a:solidFill>
                <a:latin typeface="Arial"/>
                <a:cs typeface="Arial"/>
              </a:rPr>
              <a:t>PODs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851" y="1528952"/>
            <a:ext cx="10549890" cy="2419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aplicaciones o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implementados en el contenedor normalmente comparten  el </a:t>
            </a:r>
            <a:r>
              <a:rPr sz="2000" b="1" spc="-5" dirty="0">
                <a:latin typeface="Arial"/>
                <a:cs typeface="Arial"/>
              </a:rPr>
              <a:t>mismo </a:t>
            </a:r>
            <a:r>
              <a:rPr sz="2000" b="1" dirty="0">
                <a:latin typeface="Arial"/>
                <a:cs typeface="Arial"/>
              </a:rPr>
              <a:t>ciclo de </a:t>
            </a:r>
            <a:r>
              <a:rPr sz="2000" b="1" spc="-10" dirty="0">
                <a:latin typeface="Arial"/>
                <a:cs typeface="Arial"/>
              </a:rPr>
              <a:t>vida </a:t>
            </a:r>
            <a:r>
              <a:rPr sz="2000" b="1" dirty="0">
                <a:latin typeface="Arial"/>
                <a:cs typeface="Arial"/>
              </a:rPr>
              <a:t>con el contenedor</a:t>
            </a:r>
            <a:r>
              <a:rPr sz="2000" dirty="0">
                <a:latin typeface="Arial"/>
                <a:cs typeface="Arial"/>
              </a:rPr>
              <a:t>, lo que significa que el proceso, la aplicación o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el 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implementado en ese contenedor se iniciará, se detendrá, pausará o se  reanudará cuando el contenedor lo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haga.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2700" marR="1905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Múltiples contenedores se pueden desplegar en una construcción </a:t>
            </a:r>
            <a:r>
              <a:rPr sz="2000" b="1" spc="-5" dirty="0">
                <a:latin typeface="Arial"/>
                <a:cs typeface="Arial"/>
              </a:rPr>
              <a:t>lógica llamada </a:t>
            </a:r>
            <a:r>
              <a:rPr sz="2000" b="1" dirty="0">
                <a:latin typeface="Arial"/>
                <a:cs typeface="Arial"/>
              </a:rPr>
              <a:t>pod</a:t>
            </a:r>
            <a:r>
              <a:rPr sz="2000" dirty="0">
                <a:latin typeface="Arial"/>
                <a:cs typeface="Arial"/>
              </a:rPr>
              <a:t>,  en cuyo caso </a:t>
            </a:r>
            <a:r>
              <a:rPr sz="2000" b="1" dirty="0">
                <a:latin typeface="Arial"/>
                <a:cs typeface="Arial"/>
              </a:rPr>
              <a:t>los contenedores desplegados en el pod comparten la misma dirección</a:t>
            </a:r>
            <a:r>
              <a:rPr sz="2000" b="1" spc="-1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IP  que se asigna al pod, el almacenamiento y su </a:t>
            </a:r>
            <a:r>
              <a:rPr sz="2000" b="1" spc="-5" dirty="0">
                <a:latin typeface="Arial"/>
                <a:cs typeface="Arial"/>
              </a:rPr>
              <a:t>ciclo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vida.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20799" y="4130516"/>
            <a:ext cx="5385435" cy="2533015"/>
            <a:chOff x="2620799" y="4130516"/>
            <a:chExt cx="5385435" cy="2533015"/>
          </a:xfrm>
        </p:grpSpPr>
        <p:sp>
          <p:nvSpPr>
            <p:cNvPr id="13" name="object 13"/>
            <p:cNvSpPr/>
            <p:nvPr/>
          </p:nvSpPr>
          <p:spPr>
            <a:xfrm>
              <a:off x="2620799" y="4317446"/>
              <a:ext cx="5385253" cy="23459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2890" marR="5080" indent="-23495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Elementos Fundamentales de</a:t>
            </a:r>
            <a:r>
              <a:rPr sz="4400" spc="-25" dirty="0"/>
              <a:t> </a:t>
            </a:r>
            <a:r>
              <a:rPr sz="4400" dirty="0"/>
              <a:t>la  Arquitectura de</a:t>
            </a:r>
            <a:r>
              <a:rPr sz="4400" spc="-50" dirty="0"/>
              <a:t> </a:t>
            </a:r>
            <a:r>
              <a:rPr sz="4400" dirty="0"/>
              <a:t>Contenedores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107188"/>
            <a:ext cx="12192000" cy="2659380"/>
            <a:chOff x="0" y="2107188"/>
            <a:chExt cx="12192000" cy="2659380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3831" y="1526794"/>
            <a:ext cx="10475595" cy="439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747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comprender cómo funcionan los contenedores es necesario identificar los  elementos arquitectónicos </a:t>
            </a:r>
            <a:r>
              <a:rPr sz="2000" dirty="0">
                <a:latin typeface="Arial"/>
                <a:cs typeface="Arial"/>
              </a:rPr>
              <a:t>más básicos que </a:t>
            </a:r>
            <a:r>
              <a:rPr sz="2000" b="1" dirty="0">
                <a:latin typeface="Arial"/>
                <a:cs typeface="Arial"/>
              </a:rPr>
              <a:t>comprenden un ambiente de contenedor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  sus funciones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esenciales.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509270" indent="-163195">
              <a:lnSpc>
                <a:spcPct val="100000"/>
              </a:lnSpc>
              <a:spcBef>
                <a:spcPts val="1550"/>
              </a:spcBef>
              <a:buFont typeface="Arial"/>
              <a:buChar char="•"/>
              <a:tabLst>
                <a:tab pos="50990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Motor de</a:t>
            </a:r>
            <a:r>
              <a:rPr sz="2000" b="1" spc="-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Contenedores</a:t>
            </a:r>
            <a:endParaRPr sz="2000">
              <a:latin typeface="Arial"/>
              <a:cs typeface="Arial"/>
            </a:endParaRPr>
          </a:p>
          <a:p>
            <a:pPr marL="509270" indent="-163195">
              <a:lnSpc>
                <a:spcPct val="100000"/>
              </a:lnSpc>
              <a:buFont typeface="Arial"/>
              <a:buChar char="•"/>
              <a:tabLst>
                <a:tab pos="509905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Archivo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de Compilación del</a:t>
            </a:r>
            <a:r>
              <a:rPr sz="2000" b="1" spc="-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Contenedor</a:t>
            </a:r>
            <a:endParaRPr sz="2000">
              <a:latin typeface="Arial"/>
              <a:cs typeface="Arial"/>
            </a:endParaRPr>
          </a:p>
          <a:p>
            <a:pPr marL="509270" indent="-163195">
              <a:lnSpc>
                <a:spcPct val="100000"/>
              </a:lnSpc>
              <a:buFont typeface="Arial"/>
              <a:buChar char="•"/>
              <a:tabLst>
                <a:tab pos="50990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Imagen del</a:t>
            </a:r>
            <a:r>
              <a:rPr sz="2000" b="1" spc="-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Contenedor</a:t>
            </a:r>
            <a:endParaRPr sz="2000">
              <a:latin typeface="Arial"/>
              <a:cs typeface="Arial"/>
            </a:endParaRPr>
          </a:p>
          <a:p>
            <a:pPr marL="509270" indent="-163195">
              <a:lnSpc>
                <a:spcPct val="100000"/>
              </a:lnSpc>
              <a:buFont typeface="Arial"/>
              <a:buChar char="•"/>
              <a:tabLst>
                <a:tab pos="50990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Contenedor</a:t>
            </a:r>
            <a:endParaRPr sz="2000">
              <a:latin typeface="Arial"/>
              <a:cs typeface="Arial"/>
            </a:endParaRPr>
          </a:p>
          <a:p>
            <a:pPr marL="509270" indent="-163195">
              <a:lnSpc>
                <a:spcPct val="100000"/>
              </a:lnSpc>
              <a:buFont typeface="Arial"/>
              <a:buChar char="•"/>
              <a:tabLst>
                <a:tab pos="50990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Red</a:t>
            </a:r>
            <a:endParaRPr sz="2000">
              <a:latin typeface="Arial"/>
              <a:cs typeface="Arial"/>
            </a:endParaRPr>
          </a:p>
          <a:p>
            <a:pPr marL="509270" indent="-163195">
              <a:lnSpc>
                <a:spcPct val="100000"/>
              </a:lnSpc>
              <a:buFont typeface="Arial"/>
              <a:buChar char="•"/>
              <a:tabLst>
                <a:tab pos="50990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Almacenamiento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890269">
              <a:lnSpc>
                <a:spcPct val="100000"/>
              </a:lnSpc>
              <a:spcBef>
                <a:spcPts val="1400"/>
              </a:spcBef>
            </a:pPr>
            <a:r>
              <a:rPr sz="2000" dirty="0">
                <a:latin typeface="Arial"/>
                <a:cs typeface="Arial"/>
              </a:rPr>
              <a:t>Varios de los </a:t>
            </a:r>
            <a:r>
              <a:rPr sz="2000" b="1" dirty="0">
                <a:latin typeface="Arial"/>
                <a:cs typeface="Arial"/>
              </a:rPr>
              <a:t>artefactos enumerados se referenciarán en los patrones de</a:t>
            </a:r>
            <a:r>
              <a:rPr sz="2000" b="1" spc="-1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diseño  proporcionados en este curso y en el Módulo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10.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7642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Motor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de</a:t>
            </a:r>
            <a:r>
              <a:rPr sz="2800" b="0" spc="-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Contenedores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8896" y="4717160"/>
            <a:ext cx="498094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software de motor de contenedores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  puede desplegar en máquinas físicas o  máquinas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virtuales.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8896" y="1561591"/>
            <a:ext cx="5557520" cy="2823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7145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El componente </a:t>
            </a:r>
            <a:r>
              <a:rPr sz="2000" b="1" spc="-5" dirty="0">
                <a:latin typeface="Arial"/>
                <a:cs typeface="Arial"/>
              </a:rPr>
              <a:t>clave </a:t>
            </a:r>
            <a:r>
              <a:rPr sz="2000" b="1" dirty="0">
                <a:latin typeface="Arial"/>
                <a:cs typeface="Arial"/>
              </a:rPr>
              <a:t>de la arquitectura </a:t>
            </a:r>
            <a:r>
              <a:rPr sz="2000" dirty="0">
                <a:latin typeface="Arial"/>
                <a:cs typeface="Arial"/>
              </a:rPr>
              <a:t>de  contenedores es el </a:t>
            </a:r>
            <a:r>
              <a:rPr sz="2000" b="1" dirty="0">
                <a:latin typeface="Arial"/>
                <a:cs typeface="Arial"/>
              </a:rPr>
              <a:t>motor de contenedores,  </a:t>
            </a:r>
            <a:r>
              <a:rPr sz="2000" dirty="0">
                <a:latin typeface="Arial"/>
                <a:cs typeface="Arial"/>
              </a:rPr>
              <a:t>también denominado motor de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contenerización.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motor de contenedores es un software  especializado que se despliega en un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sistema  </a:t>
            </a:r>
            <a:r>
              <a:rPr sz="2000" b="1" spc="-5" dirty="0">
                <a:latin typeface="Arial"/>
                <a:cs typeface="Arial"/>
              </a:rPr>
              <a:t>operativo </a:t>
            </a:r>
            <a:r>
              <a:rPr sz="2000" b="1" dirty="0">
                <a:latin typeface="Arial"/>
                <a:cs typeface="Arial"/>
              </a:rPr>
              <a:t>para abstraer los recursos  necesarios </a:t>
            </a:r>
            <a:r>
              <a:rPr sz="2000" dirty="0">
                <a:latin typeface="Arial"/>
                <a:cs typeface="Arial"/>
              </a:rPr>
              <a:t>y permitir la definición y despliegue  de los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contenedores.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1080" y="5768136"/>
            <a:ext cx="2552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Capas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21741" y="4340518"/>
            <a:ext cx="1469288" cy="1255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60033" y="4680584"/>
            <a:ext cx="1345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Servidor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Físico/Virtual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54111" y="3348228"/>
            <a:ext cx="2240280" cy="847725"/>
          </a:xfrm>
          <a:custGeom>
            <a:avLst/>
            <a:gdLst/>
            <a:ahLst/>
            <a:cxnLst/>
            <a:rect l="l" t="t" r="r" b="b"/>
            <a:pathLst>
              <a:path w="2240279" h="847725">
                <a:moveTo>
                  <a:pt x="2240279" y="0"/>
                </a:moveTo>
                <a:lnTo>
                  <a:pt x="0" y="0"/>
                </a:lnTo>
                <a:lnTo>
                  <a:pt x="0" y="847344"/>
                </a:lnTo>
                <a:lnTo>
                  <a:pt x="2240279" y="847344"/>
                </a:lnTo>
                <a:lnTo>
                  <a:pt x="2240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94932" y="1673351"/>
            <a:ext cx="4470400" cy="847725"/>
          </a:xfrm>
          <a:custGeom>
            <a:avLst/>
            <a:gdLst/>
            <a:ahLst/>
            <a:cxnLst/>
            <a:rect l="l" t="t" r="r" b="b"/>
            <a:pathLst>
              <a:path w="4470400" h="847725">
                <a:moveTo>
                  <a:pt x="4469892" y="0"/>
                </a:moveTo>
                <a:lnTo>
                  <a:pt x="2238743" y="0"/>
                </a:lnTo>
                <a:lnTo>
                  <a:pt x="2231136" y="0"/>
                </a:lnTo>
                <a:lnTo>
                  <a:pt x="0" y="0"/>
                </a:lnTo>
                <a:lnTo>
                  <a:pt x="0" y="847344"/>
                </a:lnTo>
                <a:lnTo>
                  <a:pt x="2231136" y="847344"/>
                </a:lnTo>
                <a:lnTo>
                  <a:pt x="2238743" y="847344"/>
                </a:lnTo>
                <a:lnTo>
                  <a:pt x="4469892" y="847344"/>
                </a:lnTo>
                <a:lnTo>
                  <a:pt x="4469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688581" y="1667001"/>
          <a:ext cx="4489450" cy="253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180"/>
                <a:gridCol w="1176020"/>
                <a:gridCol w="1064895"/>
                <a:gridCol w="1170939"/>
              </a:tblGrid>
              <a:tr h="8420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1465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Contenedor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2FA2DC"/>
                      </a:solidFill>
                      <a:prstDash val="solid"/>
                    </a:lnL>
                    <a:lnR w="28575">
                      <a:solidFill>
                        <a:srgbClr val="2FA2DC"/>
                      </a:solidFill>
                      <a:prstDash val="solid"/>
                    </a:lnR>
                    <a:lnT w="12700">
                      <a:solidFill>
                        <a:srgbClr val="2FA2DC"/>
                      </a:solidFill>
                      <a:prstDash val="solid"/>
                    </a:lnT>
                    <a:lnB w="28575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1148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Contenedor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2FA2DC"/>
                      </a:solidFill>
                      <a:prstDash val="solid"/>
                    </a:lnL>
                    <a:lnR w="12700">
                      <a:solidFill>
                        <a:srgbClr val="2FA2DC"/>
                      </a:solidFill>
                      <a:prstDash val="solid"/>
                    </a:lnR>
                    <a:lnT w="12700">
                      <a:solidFill>
                        <a:srgbClr val="2FA2DC"/>
                      </a:solidFill>
                      <a:prstDash val="solid"/>
                    </a:lnT>
                    <a:lnB w="28575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3667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FA2DC"/>
                      </a:solidFill>
                      <a:prstDash val="solid"/>
                    </a:lnR>
                    <a:lnT w="28575" cap="flat" cmpd="sng" algn="ctr">
                      <a:solidFill>
                        <a:srgbClr val="2FA2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Engine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2FA2DC"/>
                      </a:solidFill>
                      <a:prstDash val="solid"/>
                    </a:lnL>
                    <a:lnR w="12700">
                      <a:solidFill>
                        <a:srgbClr val="2FA2DC"/>
                      </a:solidFill>
                      <a:prstDash val="solid"/>
                    </a:lnR>
                    <a:lnT w="28575">
                      <a:solidFill>
                        <a:srgbClr val="2FA2DC"/>
                      </a:solidFill>
                      <a:prstDash val="solid"/>
                    </a:lnT>
                    <a:lnB w="28575">
                      <a:solidFill>
                        <a:srgbClr val="2FA2DC"/>
                      </a:solidFill>
                      <a:prstDash val="solid"/>
                    </a:lnB>
                    <a:solidFill>
                      <a:srgbClr val="F7B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A2DC"/>
                      </a:solidFill>
                      <a:prstDash val="solid"/>
                    </a:lnL>
                    <a:lnT w="12700">
                      <a:solidFill>
                        <a:srgbClr val="2FA2DC"/>
                      </a:solidFill>
                      <a:prstDash val="solid"/>
                    </a:lnT>
                  </a:tcPr>
                </a:tc>
              </a:tr>
              <a:tr h="8435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2FA2DC"/>
                      </a:solidFill>
                      <a:prstDash val="solid"/>
                    </a:lnR>
                    <a:lnT w="12700">
                      <a:solidFill>
                        <a:srgbClr val="2FA2DC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Sistema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Operativo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FA2DC"/>
                      </a:solidFill>
                      <a:prstDash val="solid"/>
                    </a:lnL>
                    <a:lnR w="12700">
                      <a:solidFill>
                        <a:srgbClr val="2FA2DC"/>
                      </a:solidFill>
                      <a:prstDash val="solid"/>
                    </a:lnR>
                    <a:lnT w="28575">
                      <a:solidFill>
                        <a:srgbClr val="2FA2DC"/>
                      </a:solidFill>
                      <a:prstDash val="solid"/>
                    </a:lnT>
                    <a:lnB w="12700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FA2DC"/>
                      </a:solidFill>
                      <a:prstDash val="solid"/>
                    </a:lnL>
                    <a:lnT w="12700">
                      <a:solidFill>
                        <a:srgbClr val="2FA2DC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6830568" y="1118616"/>
            <a:ext cx="4055745" cy="571500"/>
            <a:chOff x="6830568" y="1118616"/>
            <a:chExt cx="4055745" cy="571500"/>
          </a:xfrm>
        </p:grpSpPr>
        <p:sp>
          <p:nvSpPr>
            <p:cNvPr id="20" name="object 20"/>
            <p:cNvSpPr/>
            <p:nvPr/>
          </p:nvSpPr>
          <p:spPr>
            <a:xfrm>
              <a:off x="6830568" y="1118616"/>
              <a:ext cx="1680972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04960" y="1118616"/>
              <a:ext cx="1680972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7642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Motor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de</a:t>
            </a:r>
            <a:r>
              <a:rPr sz="2800" b="0" spc="-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Contenedores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8358" y="1528952"/>
            <a:ext cx="5631180" cy="3029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Después de instalar el motor de contenedores  </a:t>
            </a:r>
            <a:r>
              <a:rPr sz="2000" b="1" dirty="0">
                <a:latin typeface="Arial"/>
                <a:cs typeface="Arial"/>
              </a:rPr>
              <a:t>proporciona las herramientas necesarias, </a:t>
            </a:r>
            <a:r>
              <a:rPr sz="2000" b="1" spc="-5" dirty="0">
                <a:latin typeface="Arial"/>
                <a:cs typeface="Arial"/>
              </a:rPr>
              <a:t>los  </a:t>
            </a:r>
            <a:r>
              <a:rPr sz="2000" b="1" dirty="0">
                <a:latin typeface="Arial"/>
                <a:cs typeface="Arial"/>
              </a:rPr>
              <a:t>planos de control, planos de gestión y el  conjunto de comandos y APIs necesarios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para  crear y desplegar un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contenedor.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29209" marR="31178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Los contenedores se despliegan en </a:t>
            </a:r>
            <a:r>
              <a:rPr sz="2000" b="1" spc="-5" dirty="0">
                <a:latin typeface="Arial"/>
                <a:cs typeface="Arial"/>
              </a:rPr>
              <a:t>la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parte  superior de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capa del motor de  contenedores, </a:t>
            </a:r>
            <a:r>
              <a:rPr sz="2000" dirty="0">
                <a:latin typeface="Arial"/>
                <a:cs typeface="Arial"/>
              </a:rPr>
              <a:t>como se muestra en los  Contenedores A y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1080" y="5768136"/>
            <a:ext cx="2552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Capas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Contenerización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21741" y="4340518"/>
            <a:ext cx="1469288" cy="1255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60033" y="4680584"/>
            <a:ext cx="87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rvi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Físico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54111" y="3348228"/>
            <a:ext cx="2240280" cy="847725"/>
          </a:xfrm>
          <a:custGeom>
            <a:avLst/>
            <a:gdLst/>
            <a:ahLst/>
            <a:cxnLst/>
            <a:rect l="l" t="t" r="r" b="b"/>
            <a:pathLst>
              <a:path w="2240279" h="847725">
                <a:moveTo>
                  <a:pt x="2240279" y="0"/>
                </a:moveTo>
                <a:lnTo>
                  <a:pt x="0" y="0"/>
                </a:lnTo>
                <a:lnTo>
                  <a:pt x="0" y="847344"/>
                </a:lnTo>
                <a:lnTo>
                  <a:pt x="2240279" y="847344"/>
                </a:lnTo>
                <a:lnTo>
                  <a:pt x="2240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4932" y="1673351"/>
            <a:ext cx="4470400" cy="847725"/>
          </a:xfrm>
          <a:custGeom>
            <a:avLst/>
            <a:gdLst/>
            <a:ahLst/>
            <a:cxnLst/>
            <a:rect l="l" t="t" r="r" b="b"/>
            <a:pathLst>
              <a:path w="4470400" h="847725">
                <a:moveTo>
                  <a:pt x="4469892" y="0"/>
                </a:moveTo>
                <a:lnTo>
                  <a:pt x="2238743" y="0"/>
                </a:lnTo>
                <a:lnTo>
                  <a:pt x="2231136" y="0"/>
                </a:lnTo>
                <a:lnTo>
                  <a:pt x="0" y="0"/>
                </a:lnTo>
                <a:lnTo>
                  <a:pt x="0" y="847344"/>
                </a:lnTo>
                <a:lnTo>
                  <a:pt x="2231136" y="847344"/>
                </a:lnTo>
                <a:lnTo>
                  <a:pt x="2238743" y="847344"/>
                </a:lnTo>
                <a:lnTo>
                  <a:pt x="4469892" y="847344"/>
                </a:lnTo>
                <a:lnTo>
                  <a:pt x="4469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688581" y="1667001"/>
          <a:ext cx="4489450" cy="253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180"/>
                <a:gridCol w="1176020"/>
                <a:gridCol w="1064895"/>
                <a:gridCol w="1170939"/>
              </a:tblGrid>
              <a:tr h="8420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1465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Contenedor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2FA2DC"/>
                      </a:solidFill>
                      <a:prstDash val="solid"/>
                    </a:lnL>
                    <a:lnR w="28575">
                      <a:solidFill>
                        <a:srgbClr val="2FA2DC"/>
                      </a:solidFill>
                      <a:prstDash val="solid"/>
                    </a:lnR>
                    <a:lnT w="12700">
                      <a:solidFill>
                        <a:srgbClr val="2FA2DC"/>
                      </a:solidFill>
                      <a:prstDash val="solid"/>
                    </a:lnT>
                    <a:lnB w="28575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1148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Contenedor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2FA2DC"/>
                      </a:solidFill>
                      <a:prstDash val="solid"/>
                    </a:lnL>
                    <a:lnR w="12700">
                      <a:solidFill>
                        <a:srgbClr val="2FA2DC"/>
                      </a:solidFill>
                      <a:prstDash val="solid"/>
                    </a:lnR>
                    <a:lnT w="12700">
                      <a:solidFill>
                        <a:srgbClr val="2FA2DC"/>
                      </a:solidFill>
                      <a:prstDash val="solid"/>
                    </a:lnT>
                    <a:lnB w="28575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83667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FA2DC"/>
                      </a:solidFill>
                      <a:prstDash val="solid"/>
                    </a:lnR>
                    <a:lnT w="28575" cap="flat" cmpd="sng" algn="ctr">
                      <a:solidFill>
                        <a:srgbClr val="2FA2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Engine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2FA2DC"/>
                      </a:solidFill>
                      <a:prstDash val="solid"/>
                    </a:lnL>
                    <a:lnR w="12700">
                      <a:solidFill>
                        <a:srgbClr val="2FA2DC"/>
                      </a:solidFill>
                      <a:prstDash val="solid"/>
                    </a:lnR>
                    <a:lnT w="28575">
                      <a:solidFill>
                        <a:srgbClr val="2FA2DC"/>
                      </a:solidFill>
                      <a:prstDash val="solid"/>
                    </a:lnT>
                    <a:lnB w="28575">
                      <a:solidFill>
                        <a:srgbClr val="2FA2DC"/>
                      </a:solidFill>
                      <a:prstDash val="solid"/>
                    </a:lnB>
                    <a:solidFill>
                      <a:srgbClr val="F7B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FA2DC"/>
                      </a:solidFill>
                      <a:prstDash val="solid"/>
                    </a:lnL>
                    <a:lnT w="12700">
                      <a:solidFill>
                        <a:srgbClr val="2FA2DC"/>
                      </a:solidFill>
                      <a:prstDash val="solid"/>
                    </a:lnT>
                  </a:tcPr>
                </a:tc>
              </a:tr>
              <a:tr h="8435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2FA2DC"/>
                      </a:solidFill>
                      <a:prstDash val="solid"/>
                    </a:lnR>
                    <a:lnT w="12700">
                      <a:solidFill>
                        <a:srgbClr val="2FA2DC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Sistema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Operativo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FA2DC"/>
                      </a:solidFill>
                      <a:prstDash val="solid"/>
                    </a:lnL>
                    <a:lnR w="12700">
                      <a:solidFill>
                        <a:srgbClr val="2FA2DC"/>
                      </a:solidFill>
                      <a:prstDash val="solid"/>
                    </a:lnR>
                    <a:lnT w="28575">
                      <a:solidFill>
                        <a:srgbClr val="2FA2DC"/>
                      </a:solidFill>
                      <a:prstDash val="solid"/>
                    </a:lnT>
                    <a:lnB w="12700">
                      <a:solidFill>
                        <a:srgbClr val="2FA2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FA2DC"/>
                      </a:solidFill>
                      <a:prstDash val="solid"/>
                    </a:lnL>
                    <a:lnT w="12700">
                      <a:solidFill>
                        <a:srgbClr val="2FA2DC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18" name="object 18"/>
          <p:cNvGrpSpPr/>
          <p:nvPr/>
        </p:nvGrpSpPr>
        <p:grpSpPr>
          <a:xfrm>
            <a:off x="6830568" y="1118616"/>
            <a:ext cx="4055745" cy="571500"/>
            <a:chOff x="6830568" y="1118616"/>
            <a:chExt cx="4055745" cy="571500"/>
          </a:xfrm>
        </p:grpSpPr>
        <p:sp>
          <p:nvSpPr>
            <p:cNvPr id="19" name="object 19"/>
            <p:cNvSpPr/>
            <p:nvPr/>
          </p:nvSpPr>
          <p:spPr>
            <a:xfrm>
              <a:off x="6830568" y="1118616"/>
              <a:ext cx="1680972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04960" y="1118616"/>
              <a:ext cx="1680972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892554" y="4930266"/>
            <a:ext cx="2032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Comandos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para: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3592" y="5539841"/>
            <a:ext cx="451040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Crear, modificar, compilar, programar,  ejecutar, detener, iniciar, inspeccionar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  eliminar los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contenedores.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22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Desafíos Comunes 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4383" y="1534490"/>
            <a:ext cx="9762490" cy="2938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Módulo 1 introdujo </a:t>
            </a:r>
            <a:r>
              <a:rPr sz="2000" b="1" spc="-5" dirty="0">
                <a:latin typeface="Arial"/>
                <a:cs typeface="Arial"/>
              </a:rPr>
              <a:t>los motivadores </a:t>
            </a:r>
            <a:r>
              <a:rPr sz="2000" b="1" dirty="0">
                <a:latin typeface="Arial"/>
                <a:cs typeface="Arial"/>
              </a:rPr>
              <a:t>y beneficios asociados con la adopción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el uso de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</a:t>
            </a:r>
            <a:r>
              <a:rPr sz="2000" spc="-5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Arial"/>
              <a:cs typeface="Arial"/>
            </a:endParaRPr>
          </a:p>
          <a:p>
            <a:pPr marL="41910" marR="118491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Además estableció los </a:t>
            </a:r>
            <a:r>
              <a:rPr sz="2000" b="1" dirty="0">
                <a:latin typeface="Arial"/>
                <a:cs typeface="Arial"/>
              </a:rPr>
              <a:t>conceptos y elementos básicos que distinguen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  comprenden las implementaciones de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Esta sección continúa </a:t>
            </a:r>
            <a:r>
              <a:rPr sz="2000" b="1" dirty="0">
                <a:latin typeface="Arial"/>
                <a:cs typeface="Arial"/>
              </a:rPr>
              <a:t>cubriendo el conjunto de impactos y desafíos comunes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que  deben entenderse </a:t>
            </a:r>
            <a:r>
              <a:rPr sz="2000" b="1" dirty="0">
                <a:latin typeface="Arial"/>
                <a:cs typeface="Arial"/>
              </a:rPr>
              <a:t>antes de una exploración de la arquitectura tecnológica de </a:t>
            </a:r>
            <a:r>
              <a:rPr sz="2000" b="1" spc="-5" dirty="0">
                <a:latin typeface="Arial"/>
                <a:cs typeface="Arial"/>
              </a:rPr>
              <a:t>los  Microservicios.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7642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Motor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de</a:t>
            </a:r>
            <a:r>
              <a:rPr sz="2800" b="0" spc="-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Contenedores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355082" y="2800857"/>
            <a:ext cx="2252980" cy="453390"/>
            <a:chOff x="5355082" y="2800857"/>
            <a:chExt cx="2252980" cy="453390"/>
          </a:xfrm>
        </p:grpSpPr>
        <p:sp>
          <p:nvSpPr>
            <p:cNvPr id="12" name="object 12"/>
            <p:cNvSpPr/>
            <p:nvPr/>
          </p:nvSpPr>
          <p:spPr>
            <a:xfrm>
              <a:off x="5361432" y="2807207"/>
              <a:ext cx="2240280" cy="431800"/>
            </a:xfrm>
            <a:custGeom>
              <a:avLst/>
              <a:gdLst/>
              <a:ahLst/>
              <a:cxnLst/>
              <a:rect l="l" t="t" r="r" b="b"/>
              <a:pathLst>
                <a:path w="2240279" h="431800">
                  <a:moveTo>
                    <a:pt x="0" y="431291"/>
                  </a:moveTo>
                  <a:lnTo>
                    <a:pt x="2240280" y="431291"/>
                  </a:lnTo>
                  <a:lnTo>
                    <a:pt x="2240280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solidFill>
              <a:srgbClr val="F7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61432" y="2807207"/>
              <a:ext cx="2240280" cy="440690"/>
            </a:xfrm>
            <a:custGeom>
              <a:avLst/>
              <a:gdLst/>
              <a:ahLst/>
              <a:cxnLst/>
              <a:rect l="l" t="t" r="r" b="b"/>
              <a:pathLst>
                <a:path w="2240279" h="440689">
                  <a:moveTo>
                    <a:pt x="0" y="440436"/>
                  </a:moveTo>
                  <a:lnTo>
                    <a:pt x="2240280" y="440436"/>
                  </a:lnTo>
                  <a:lnTo>
                    <a:pt x="2240280" y="0"/>
                  </a:lnTo>
                  <a:lnTo>
                    <a:pt x="0" y="0"/>
                  </a:lnTo>
                  <a:lnTo>
                    <a:pt x="0" y="440436"/>
                  </a:lnTo>
                  <a:close/>
                </a:path>
              </a:pathLst>
            </a:custGeom>
            <a:ln w="12699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67782" y="2871291"/>
            <a:ext cx="2226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856" y="5369308"/>
            <a:ext cx="959916" cy="819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50634" y="5490159"/>
            <a:ext cx="875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rvi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Físico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05016" y="4959096"/>
            <a:ext cx="2239010" cy="320040"/>
          </a:xfrm>
          <a:prstGeom prst="rect">
            <a:avLst/>
          </a:prstGeom>
          <a:ln w="12700">
            <a:solidFill>
              <a:srgbClr val="2FA2DC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395"/>
              </a:spcBef>
            </a:pPr>
            <a:r>
              <a:rPr sz="1300" spc="-10" dirty="0">
                <a:latin typeface="Arial"/>
                <a:cs typeface="Arial"/>
              </a:rPr>
              <a:t>Sistema</a:t>
            </a:r>
            <a:r>
              <a:rPr sz="1300" spc="1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Operativo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0862" y="1861820"/>
            <a:ext cx="380619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motor de contenedores  también se puede desplegar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  una máquina </a:t>
            </a:r>
            <a:r>
              <a:rPr sz="2000" b="1" spc="-5" dirty="0">
                <a:latin typeface="Arial"/>
                <a:cs typeface="Arial"/>
              </a:rPr>
              <a:t>virtual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dirty="0">
                <a:latin typeface="Arial"/>
                <a:cs typeface="Arial"/>
              </a:rPr>
              <a:t>como se  muestra en el siguiente  diagrama.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05016" y="4626864"/>
            <a:ext cx="2239010" cy="332740"/>
          </a:xfrm>
          <a:custGeom>
            <a:avLst/>
            <a:gdLst/>
            <a:ahLst/>
            <a:cxnLst/>
            <a:rect l="l" t="t" r="r" b="b"/>
            <a:pathLst>
              <a:path w="2239009" h="332739">
                <a:moveTo>
                  <a:pt x="2238755" y="0"/>
                </a:moveTo>
                <a:lnTo>
                  <a:pt x="0" y="0"/>
                </a:lnTo>
                <a:lnTo>
                  <a:pt x="0" y="332231"/>
                </a:lnTo>
                <a:lnTo>
                  <a:pt x="2238755" y="332231"/>
                </a:lnTo>
                <a:lnTo>
                  <a:pt x="22387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05016" y="4626864"/>
            <a:ext cx="2239010" cy="332740"/>
          </a:xfrm>
          <a:prstGeom prst="rect">
            <a:avLst/>
          </a:prstGeom>
          <a:ln w="12700">
            <a:solidFill>
              <a:srgbClr val="2FA2D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727710">
              <a:lnSpc>
                <a:spcPct val="100000"/>
              </a:lnSpc>
              <a:spcBef>
                <a:spcPts val="495"/>
              </a:spcBef>
            </a:pPr>
            <a:r>
              <a:rPr sz="1300" spc="-5" dirty="0">
                <a:latin typeface="Arial"/>
                <a:cs typeface="Arial"/>
              </a:rPr>
              <a:t>Hypervisor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55082" y="3232150"/>
            <a:ext cx="2251710" cy="454659"/>
            <a:chOff x="5355082" y="3232150"/>
            <a:chExt cx="2251710" cy="454659"/>
          </a:xfrm>
        </p:grpSpPr>
        <p:sp>
          <p:nvSpPr>
            <p:cNvPr id="22" name="object 22"/>
            <p:cNvSpPr/>
            <p:nvPr/>
          </p:nvSpPr>
          <p:spPr>
            <a:xfrm>
              <a:off x="5361432" y="3238500"/>
              <a:ext cx="2239010" cy="441959"/>
            </a:xfrm>
            <a:custGeom>
              <a:avLst/>
              <a:gdLst/>
              <a:ahLst/>
              <a:cxnLst/>
              <a:rect l="l" t="t" r="r" b="b"/>
              <a:pathLst>
                <a:path w="2239009" h="441960">
                  <a:moveTo>
                    <a:pt x="2238756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2238756" y="441960"/>
                  </a:lnTo>
                  <a:lnTo>
                    <a:pt x="2238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61432" y="3238500"/>
              <a:ext cx="2239010" cy="441959"/>
            </a:xfrm>
            <a:custGeom>
              <a:avLst/>
              <a:gdLst/>
              <a:ahLst/>
              <a:cxnLst/>
              <a:rect l="l" t="t" r="r" b="b"/>
              <a:pathLst>
                <a:path w="2239009" h="441960">
                  <a:moveTo>
                    <a:pt x="0" y="441960"/>
                  </a:moveTo>
                  <a:lnTo>
                    <a:pt x="2238756" y="441960"/>
                  </a:lnTo>
                  <a:lnTo>
                    <a:pt x="2238756" y="0"/>
                  </a:lnTo>
                  <a:lnTo>
                    <a:pt x="0" y="0"/>
                  </a:lnTo>
                  <a:lnTo>
                    <a:pt x="0" y="441960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367782" y="3304159"/>
            <a:ext cx="2226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Sistema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Operativo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48600" y="3240023"/>
            <a:ext cx="2239010" cy="440690"/>
          </a:xfrm>
          <a:custGeom>
            <a:avLst/>
            <a:gdLst/>
            <a:ahLst/>
            <a:cxnLst/>
            <a:rect l="l" t="t" r="r" b="b"/>
            <a:pathLst>
              <a:path w="2239009" h="440689">
                <a:moveTo>
                  <a:pt x="0" y="440436"/>
                </a:moveTo>
                <a:lnTo>
                  <a:pt x="2238755" y="440436"/>
                </a:lnTo>
                <a:lnTo>
                  <a:pt x="2238755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854950" y="3304743"/>
            <a:ext cx="2226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Sistema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Operativo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42250" y="2790189"/>
            <a:ext cx="2251710" cy="453390"/>
            <a:chOff x="7842250" y="2790189"/>
            <a:chExt cx="2251710" cy="453390"/>
          </a:xfrm>
        </p:grpSpPr>
        <p:sp>
          <p:nvSpPr>
            <p:cNvPr id="28" name="object 28"/>
            <p:cNvSpPr/>
            <p:nvPr/>
          </p:nvSpPr>
          <p:spPr>
            <a:xfrm>
              <a:off x="7848600" y="2796539"/>
              <a:ext cx="2239010" cy="440690"/>
            </a:xfrm>
            <a:custGeom>
              <a:avLst/>
              <a:gdLst/>
              <a:ahLst/>
              <a:cxnLst/>
              <a:rect l="l" t="t" r="r" b="b"/>
              <a:pathLst>
                <a:path w="2239009" h="440689">
                  <a:moveTo>
                    <a:pt x="2238755" y="0"/>
                  </a:moveTo>
                  <a:lnTo>
                    <a:pt x="0" y="0"/>
                  </a:lnTo>
                  <a:lnTo>
                    <a:pt x="0" y="440436"/>
                  </a:lnTo>
                  <a:lnTo>
                    <a:pt x="2238755" y="440436"/>
                  </a:lnTo>
                  <a:lnTo>
                    <a:pt x="2238755" y="0"/>
                  </a:lnTo>
                  <a:close/>
                </a:path>
              </a:pathLst>
            </a:custGeom>
            <a:solidFill>
              <a:srgbClr val="F7B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48600" y="2796539"/>
              <a:ext cx="2239010" cy="440690"/>
            </a:xfrm>
            <a:custGeom>
              <a:avLst/>
              <a:gdLst/>
              <a:ahLst/>
              <a:cxnLst/>
              <a:rect l="l" t="t" r="r" b="b"/>
              <a:pathLst>
                <a:path w="2239009" h="440689">
                  <a:moveTo>
                    <a:pt x="0" y="440436"/>
                  </a:moveTo>
                  <a:lnTo>
                    <a:pt x="2238755" y="440436"/>
                  </a:lnTo>
                  <a:lnTo>
                    <a:pt x="2238755" y="0"/>
                  </a:lnTo>
                  <a:lnTo>
                    <a:pt x="0" y="0"/>
                  </a:lnTo>
                  <a:lnTo>
                    <a:pt x="0" y="440436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854950" y="2861309"/>
            <a:ext cx="2226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66003" y="1943270"/>
            <a:ext cx="2226554" cy="775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53171" y="1941660"/>
            <a:ext cx="2229612" cy="778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69023" y="3726179"/>
            <a:ext cx="647700" cy="8206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79770" y="3907282"/>
            <a:ext cx="725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715" indent="-29209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Máquina  Virtual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12252" y="3726179"/>
            <a:ext cx="646176" cy="8206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871584" y="3907282"/>
            <a:ext cx="725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080" indent="-29209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Máquina  Virtual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297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Archivo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Compilación del</a:t>
            </a:r>
            <a:r>
              <a:rPr sz="2800" b="0" spc="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Contenedor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4000" y="1528952"/>
            <a:ext cx="10335895" cy="2096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Un </a:t>
            </a:r>
            <a:r>
              <a:rPr sz="2000" b="1" spc="-5" dirty="0">
                <a:latin typeface="Arial"/>
                <a:cs typeface="Arial"/>
              </a:rPr>
              <a:t>archivo </a:t>
            </a:r>
            <a:r>
              <a:rPr sz="2000" b="1" dirty="0">
                <a:latin typeface="Arial"/>
                <a:cs typeface="Arial"/>
              </a:rPr>
              <a:t>de compilación del contenedor es un descriptor </a:t>
            </a:r>
            <a:r>
              <a:rPr sz="2000" dirty="0">
                <a:latin typeface="Arial"/>
                <a:cs typeface="Arial"/>
              </a:rPr>
              <a:t>(creado por el usuario o  servicio) </a:t>
            </a:r>
            <a:r>
              <a:rPr sz="2000" b="1" dirty="0">
                <a:latin typeface="Arial"/>
                <a:cs typeface="Arial"/>
              </a:rPr>
              <a:t>que representa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requisitos de la aplicación y </a:t>
            </a:r>
            <a:r>
              <a:rPr sz="2000" b="1" spc="-5" dirty="0">
                <a:latin typeface="Arial"/>
                <a:cs typeface="Arial"/>
              </a:rPr>
              <a:t>los servicios </a:t>
            </a:r>
            <a:r>
              <a:rPr sz="2000" b="1" dirty="0">
                <a:latin typeface="Arial"/>
                <a:cs typeface="Arial"/>
              </a:rPr>
              <a:t>que se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ejecutan  dentro del contenedor</a:t>
            </a:r>
            <a:r>
              <a:rPr sz="2000" dirty="0">
                <a:latin typeface="Arial"/>
                <a:cs typeface="Arial"/>
              </a:rPr>
              <a:t>, así como los </a:t>
            </a:r>
            <a:r>
              <a:rPr sz="2000" b="1" dirty="0">
                <a:latin typeface="Arial"/>
                <a:cs typeface="Arial"/>
              </a:rPr>
              <a:t>parámetros de configuración requeridos por el  motor de contenedores para crear y desplegar el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sintaxis y el formato del </a:t>
            </a:r>
            <a:r>
              <a:rPr sz="2000" b="1" spc="-5" dirty="0">
                <a:latin typeface="Arial"/>
                <a:cs typeface="Arial"/>
              </a:rPr>
              <a:t>archivo </a:t>
            </a:r>
            <a:r>
              <a:rPr sz="2000" b="1" dirty="0">
                <a:latin typeface="Arial"/>
                <a:cs typeface="Arial"/>
              </a:rPr>
              <a:t>de compilación del contenedor y </a:t>
            </a:r>
            <a:r>
              <a:rPr sz="2000" b="1" spc="-5" dirty="0">
                <a:latin typeface="Arial"/>
                <a:cs typeface="Arial"/>
              </a:rPr>
              <a:t>los</a:t>
            </a:r>
            <a:r>
              <a:rPr sz="2000" b="1" spc="-20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parámetros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de configuración </a:t>
            </a:r>
            <a:r>
              <a:rPr sz="2000" dirty="0">
                <a:latin typeface="Arial"/>
                <a:cs typeface="Arial"/>
              </a:rPr>
              <a:t>que se definen </a:t>
            </a:r>
            <a:r>
              <a:rPr sz="2000" b="1" dirty="0">
                <a:latin typeface="Arial"/>
                <a:cs typeface="Arial"/>
              </a:rPr>
              <a:t>dependen de </a:t>
            </a:r>
            <a:r>
              <a:rPr sz="2000" b="1" spc="-5" dirty="0">
                <a:latin typeface="Arial"/>
                <a:cs typeface="Arial"/>
              </a:rPr>
              <a:t>la elección </a:t>
            </a:r>
            <a:r>
              <a:rPr sz="2000" b="1" dirty="0">
                <a:latin typeface="Arial"/>
                <a:cs typeface="Arial"/>
              </a:rPr>
              <a:t>del motor del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2464" y="5111496"/>
            <a:ext cx="2240280" cy="441959"/>
          </a:xfrm>
          <a:prstGeom prst="rect">
            <a:avLst/>
          </a:prstGeom>
          <a:solidFill>
            <a:srgbClr val="F7B900"/>
          </a:solidFill>
          <a:ln w="12700">
            <a:solidFill>
              <a:srgbClr val="2FA2DC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615"/>
              </a:spcBef>
            </a:pPr>
            <a:r>
              <a:rPr sz="1800" spc="-5" dirty="0"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52628" y="4856840"/>
            <a:ext cx="707433" cy="969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02627" y="4867595"/>
            <a:ext cx="730925" cy="9297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18761" y="5104698"/>
            <a:ext cx="814181" cy="455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4364" y="5106222"/>
            <a:ext cx="814181" cy="455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75003" y="4026408"/>
            <a:ext cx="4157979" cy="2510155"/>
          </a:xfrm>
          <a:prstGeom prst="rect">
            <a:avLst/>
          </a:prstGeom>
          <a:ln w="12700">
            <a:solidFill>
              <a:srgbClr val="2FA2DC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marL="1881505" marR="908685" algn="ctr">
              <a:lnSpc>
                <a:spcPct val="100000"/>
              </a:lnSpc>
              <a:spcBef>
                <a:spcPts val="1500"/>
              </a:spcBef>
            </a:pPr>
            <a:r>
              <a:rPr sz="1800" spc="-5" dirty="0">
                <a:latin typeface="Arial"/>
                <a:cs typeface="Arial"/>
              </a:rPr>
              <a:t>Descriptor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compilación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 marL="102743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Conjunto de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instrucciones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27558" y="4846914"/>
            <a:ext cx="925403" cy="9254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33205" y="5104698"/>
            <a:ext cx="814181" cy="455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67298" y="4498594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Ima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58081" y="4076986"/>
            <a:ext cx="748175" cy="8973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7452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Imagen del</a:t>
            </a:r>
            <a:r>
              <a:rPr sz="2800" b="0" spc="-5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Contenedor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54296" y="3938015"/>
            <a:ext cx="4483735" cy="2512060"/>
          </a:xfrm>
          <a:custGeom>
            <a:avLst/>
            <a:gdLst/>
            <a:ahLst/>
            <a:cxnLst/>
            <a:rect l="l" t="t" r="r" b="b"/>
            <a:pathLst>
              <a:path w="4483734" h="2512060">
                <a:moveTo>
                  <a:pt x="0" y="2511551"/>
                </a:moveTo>
                <a:lnTo>
                  <a:pt x="4483608" y="2511551"/>
                </a:lnTo>
                <a:lnTo>
                  <a:pt x="4483608" y="0"/>
                </a:lnTo>
                <a:lnTo>
                  <a:pt x="0" y="0"/>
                </a:lnTo>
                <a:lnTo>
                  <a:pt x="0" y="2511551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98564" y="5111496"/>
            <a:ext cx="2240280" cy="441959"/>
          </a:xfrm>
          <a:prstGeom prst="rect">
            <a:avLst/>
          </a:prstGeom>
          <a:solidFill>
            <a:srgbClr val="F7B900"/>
          </a:solidFill>
          <a:ln w="12700">
            <a:solidFill>
              <a:srgbClr val="2FA2DC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615"/>
              </a:spcBef>
            </a:pPr>
            <a:r>
              <a:rPr sz="1800" spc="-5" dirty="0"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8728" y="4856840"/>
            <a:ext cx="707433" cy="969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78727" y="4867595"/>
            <a:ext cx="730925" cy="9297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94861" y="5104698"/>
            <a:ext cx="814181" cy="455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61867" y="5106222"/>
            <a:ext cx="812901" cy="455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20289" y="4204461"/>
            <a:ext cx="1384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Descriptor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  compilación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18310" y="5876035"/>
            <a:ext cx="2651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Conjunto de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instrucciones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703658" y="4076986"/>
            <a:ext cx="3479165" cy="1695450"/>
            <a:chOff x="4703658" y="4076986"/>
            <a:chExt cx="3479165" cy="1695450"/>
          </a:xfrm>
        </p:grpSpPr>
        <p:sp>
          <p:nvSpPr>
            <p:cNvPr id="20" name="object 20"/>
            <p:cNvSpPr/>
            <p:nvPr/>
          </p:nvSpPr>
          <p:spPr>
            <a:xfrm>
              <a:off x="4703658" y="4846914"/>
              <a:ext cx="925403" cy="9254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09304" y="5104699"/>
              <a:ext cx="814181" cy="4555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35698" y="4076986"/>
              <a:ext cx="746657" cy="8973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43398" y="4498594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Ima</a:t>
            </a:r>
            <a:r>
              <a:rPr sz="1800" spc="-1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36719" y="5809894"/>
            <a:ext cx="1043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Solo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lectura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9052" y="1557908"/>
            <a:ext cx="10620375" cy="2538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Al </a:t>
            </a:r>
            <a:r>
              <a:rPr sz="2000" b="1" dirty="0">
                <a:latin typeface="Arial"/>
                <a:cs typeface="Arial"/>
              </a:rPr>
              <a:t>compilar </a:t>
            </a:r>
            <a:r>
              <a:rPr sz="2000" dirty="0">
                <a:latin typeface="Arial"/>
                <a:cs typeface="Arial"/>
              </a:rPr>
              <a:t>el archivo </a:t>
            </a:r>
            <a:r>
              <a:rPr sz="2000" b="1" dirty="0">
                <a:latin typeface="Arial"/>
                <a:cs typeface="Arial"/>
              </a:rPr>
              <a:t>se genera una imagen </a:t>
            </a:r>
            <a:r>
              <a:rPr sz="2000" dirty="0">
                <a:latin typeface="Arial"/>
                <a:cs typeface="Arial"/>
              </a:rPr>
              <a:t>con los requisitos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predefinidos.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motor de contenedores </a:t>
            </a:r>
            <a:r>
              <a:rPr sz="2000" b="1" spc="-5" dirty="0">
                <a:latin typeface="Arial"/>
                <a:cs typeface="Arial"/>
              </a:rPr>
              <a:t>utiliza </a:t>
            </a:r>
            <a:r>
              <a:rPr sz="2000" b="1" dirty="0">
                <a:latin typeface="Arial"/>
                <a:cs typeface="Arial"/>
              </a:rPr>
              <a:t>la imagen compilada para desplegar los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contenedores.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000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imágenes se pueden centralizar en repositorios </a:t>
            </a:r>
            <a:r>
              <a:rPr sz="2000" dirty="0">
                <a:latin typeface="Arial"/>
                <a:cs typeface="Arial"/>
              </a:rPr>
              <a:t>de imágenes </a:t>
            </a:r>
            <a:r>
              <a:rPr sz="2000" b="1" spc="-5" dirty="0">
                <a:latin typeface="Arial"/>
                <a:cs typeface="Arial"/>
              </a:rPr>
              <a:t>privados 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públicos.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2000" dirty="0">
                <a:latin typeface="Arial"/>
                <a:cs typeface="Arial"/>
              </a:rPr>
              <a:t>Una vez </a:t>
            </a:r>
            <a:r>
              <a:rPr sz="2000" b="1" dirty="0">
                <a:latin typeface="Arial"/>
                <a:cs typeface="Arial"/>
              </a:rPr>
              <a:t>compiladas las imágenes son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inmutables.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"/>
              <a:cs typeface="Arial"/>
            </a:endParaRPr>
          </a:p>
          <a:p>
            <a:pPr marR="76835" algn="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sitori</a:t>
            </a:r>
            <a:r>
              <a:rPr sz="1800" b="1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497314" y="4263897"/>
            <a:ext cx="1317625" cy="799465"/>
            <a:chOff x="9497314" y="4263897"/>
            <a:chExt cx="1317625" cy="799465"/>
          </a:xfrm>
        </p:grpSpPr>
        <p:sp>
          <p:nvSpPr>
            <p:cNvPr id="27" name="object 27"/>
            <p:cNvSpPr/>
            <p:nvPr/>
          </p:nvSpPr>
          <p:spPr>
            <a:xfrm>
              <a:off x="9503664" y="4270247"/>
              <a:ext cx="1304925" cy="786765"/>
            </a:xfrm>
            <a:custGeom>
              <a:avLst/>
              <a:gdLst/>
              <a:ahLst/>
              <a:cxnLst/>
              <a:rect l="l" t="t" r="r" b="b"/>
              <a:pathLst>
                <a:path w="1304925" h="786764">
                  <a:moveTo>
                    <a:pt x="640333" y="0"/>
                  </a:moveTo>
                  <a:lnTo>
                    <a:pt x="593356" y="3147"/>
                  </a:lnTo>
                  <a:lnTo>
                    <a:pt x="548142" y="12334"/>
                  </a:lnTo>
                  <a:lnTo>
                    <a:pt x="505054" y="27174"/>
                  </a:lnTo>
                  <a:lnTo>
                    <a:pt x="464454" y="47284"/>
                  </a:lnTo>
                  <a:lnTo>
                    <a:pt x="426704" y="72278"/>
                  </a:lnTo>
                  <a:lnTo>
                    <a:pt x="392165" y="101772"/>
                  </a:lnTo>
                  <a:lnTo>
                    <a:pt x="361201" y="135381"/>
                  </a:lnTo>
                  <a:lnTo>
                    <a:pt x="334172" y="172720"/>
                  </a:lnTo>
                  <a:lnTo>
                    <a:pt x="311441" y="213403"/>
                  </a:lnTo>
                  <a:lnTo>
                    <a:pt x="293369" y="257047"/>
                  </a:lnTo>
                  <a:lnTo>
                    <a:pt x="282898" y="255361"/>
                  </a:lnTo>
                  <a:lnTo>
                    <a:pt x="272272" y="254126"/>
                  </a:lnTo>
                  <a:lnTo>
                    <a:pt x="261526" y="253368"/>
                  </a:lnTo>
                  <a:lnTo>
                    <a:pt x="250697" y="253110"/>
                  </a:lnTo>
                  <a:lnTo>
                    <a:pt x="205608" y="257407"/>
                  </a:lnTo>
                  <a:lnTo>
                    <a:pt x="163180" y="269793"/>
                  </a:lnTo>
                  <a:lnTo>
                    <a:pt x="124121" y="289517"/>
                  </a:lnTo>
                  <a:lnTo>
                    <a:pt x="89135" y="315827"/>
                  </a:lnTo>
                  <a:lnTo>
                    <a:pt x="58927" y="347969"/>
                  </a:lnTo>
                  <a:lnTo>
                    <a:pt x="34205" y="385191"/>
                  </a:lnTo>
                  <a:lnTo>
                    <a:pt x="15672" y="426740"/>
                  </a:lnTo>
                  <a:lnTo>
                    <a:pt x="4035" y="471864"/>
                  </a:lnTo>
                  <a:lnTo>
                    <a:pt x="0" y="519810"/>
                  </a:lnTo>
                  <a:lnTo>
                    <a:pt x="4035" y="567753"/>
                  </a:lnTo>
                  <a:lnTo>
                    <a:pt x="15672" y="612865"/>
                  </a:lnTo>
                  <a:lnTo>
                    <a:pt x="34205" y="654398"/>
                  </a:lnTo>
                  <a:lnTo>
                    <a:pt x="58927" y="691600"/>
                  </a:lnTo>
                  <a:lnTo>
                    <a:pt x="89135" y="723720"/>
                  </a:lnTo>
                  <a:lnTo>
                    <a:pt x="124121" y="750010"/>
                  </a:lnTo>
                  <a:lnTo>
                    <a:pt x="163180" y="769717"/>
                  </a:lnTo>
                  <a:lnTo>
                    <a:pt x="205608" y="782092"/>
                  </a:lnTo>
                  <a:lnTo>
                    <a:pt x="250697" y="786383"/>
                  </a:lnTo>
                  <a:lnTo>
                    <a:pt x="253237" y="786383"/>
                  </a:lnTo>
                  <a:lnTo>
                    <a:pt x="255904" y="786257"/>
                  </a:lnTo>
                  <a:lnTo>
                    <a:pt x="258444" y="786129"/>
                  </a:lnTo>
                  <a:lnTo>
                    <a:pt x="636142" y="786257"/>
                  </a:lnTo>
                  <a:lnTo>
                    <a:pt x="637412" y="786257"/>
                  </a:lnTo>
                  <a:lnTo>
                    <a:pt x="638936" y="786383"/>
                  </a:lnTo>
                  <a:lnTo>
                    <a:pt x="640333" y="786383"/>
                  </a:lnTo>
                  <a:lnTo>
                    <a:pt x="641730" y="786383"/>
                  </a:lnTo>
                  <a:lnTo>
                    <a:pt x="643127" y="786257"/>
                  </a:lnTo>
                  <a:lnTo>
                    <a:pt x="644525" y="786257"/>
                  </a:lnTo>
                  <a:lnTo>
                    <a:pt x="1095628" y="786383"/>
                  </a:lnTo>
                  <a:lnTo>
                    <a:pt x="1143510" y="780517"/>
                  </a:lnTo>
                  <a:lnTo>
                    <a:pt x="1187476" y="763805"/>
                  </a:lnTo>
                  <a:lnTo>
                    <a:pt x="1226267" y="737578"/>
                  </a:lnTo>
                  <a:lnTo>
                    <a:pt x="1258627" y="703166"/>
                  </a:lnTo>
                  <a:lnTo>
                    <a:pt x="1283298" y="661901"/>
                  </a:lnTo>
                  <a:lnTo>
                    <a:pt x="1299023" y="615113"/>
                  </a:lnTo>
                  <a:lnTo>
                    <a:pt x="1304543" y="564133"/>
                  </a:lnTo>
                  <a:lnTo>
                    <a:pt x="1299023" y="513194"/>
                  </a:lnTo>
                  <a:lnTo>
                    <a:pt x="1283298" y="466421"/>
                  </a:lnTo>
                  <a:lnTo>
                    <a:pt x="1258627" y="425154"/>
                  </a:lnTo>
                  <a:lnTo>
                    <a:pt x="1226267" y="390729"/>
                  </a:lnTo>
                  <a:lnTo>
                    <a:pt x="1187476" y="364484"/>
                  </a:lnTo>
                  <a:lnTo>
                    <a:pt x="1143510" y="347757"/>
                  </a:lnTo>
                  <a:lnTo>
                    <a:pt x="1095628" y="341883"/>
                  </a:lnTo>
                  <a:lnTo>
                    <a:pt x="1072695" y="343215"/>
                  </a:lnTo>
                  <a:lnTo>
                    <a:pt x="1050464" y="347106"/>
                  </a:lnTo>
                  <a:lnTo>
                    <a:pt x="1029067" y="353403"/>
                  </a:lnTo>
                  <a:lnTo>
                    <a:pt x="1008633" y="361950"/>
                  </a:lnTo>
                  <a:lnTo>
                    <a:pt x="1001950" y="312275"/>
                  </a:lnTo>
                  <a:lnTo>
                    <a:pt x="989642" y="264803"/>
                  </a:lnTo>
                  <a:lnTo>
                    <a:pt x="972089" y="219938"/>
                  </a:lnTo>
                  <a:lnTo>
                    <a:pt x="949668" y="178082"/>
                  </a:lnTo>
                  <a:lnTo>
                    <a:pt x="922756" y="139639"/>
                  </a:lnTo>
                  <a:lnTo>
                    <a:pt x="891730" y="105013"/>
                  </a:lnTo>
                  <a:lnTo>
                    <a:pt x="856968" y="74606"/>
                  </a:lnTo>
                  <a:lnTo>
                    <a:pt x="818848" y="48824"/>
                  </a:lnTo>
                  <a:lnTo>
                    <a:pt x="777748" y="28068"/>
                  </a:lnTo>
                  <a:lnTo>
                    <a:pt x="734043" y="12744"/>
                  </a:lnTo>
                  <a:lnTo>
                    <a:pt x="688113" y="3253"/>
                  </a:lnTo>
                  <a:lnTo>
                    <a:pt x="640333" y="0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694240" y="4613224"/>
              <a:ext cx="399135" cy="3991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99624" y="4604080"/>
              <a:ext cx="399135" cy="3991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575038" y="5213350"/>
            <a:ext cx="1109980" cy="787400"/>
            <a:chOff x="9575038" y="5213350"/>
            <a:chExt cx="1109980" cy="787400"/>
          </a:xfrm>
        </p:grpSpPr>
        <p:sp>
          <p:nvSpPr>
            <p:cNvPr id="31" name="object 31"/>
            <p:cNvSpPr/>
            <p:nvPr/>
          </p:nvSpPr>
          <p:spPr>
            <a:xfrm>
              <a:off x="9581388" y="5219700"/>
              <a:ext cx="1097280" cy="774700"/>
            </a:xfrm>
            <a:custGeom>
              <a:avLst/>
              <a:gdLst/>
              <a:ahLst/>
              <a:cxnLst/>
              <a:rect l="l" t="t" r="r" b="b"/>
              <a:pathLst>
                <a:path w="1097279" h="774700">
                  <a:moveTo>
                    <a:pt x="0" y="774191"/>
                  </a:moveTo>
                  <a:lnTo>
                    <a:pt x="1097279" y="774191"/>
                  </a:lnTo>
                  <a:lnTo>
                    <a:pt x="1097279" y="0"/>
                  </a:lnTo>
                  <a:lnTo>
                    <a:pt x="0" y="0"/>
                  </a:lnTo>
                  <a:lnTo>
                    <a:pt x="0" y="774191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27768" y="5401155"/>
              <a:ext cx="399135" cy="4006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33152" y="5393512"/>
              <a:ext cx="399135" cy="3991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Fundamentales </a:t>
            </a:r>
            <a:r>
              <a:rPr dirty="0"/>
              <a:t>de </a:t>
            </a:r>
            <a:r>
              <a:rPr spc="-5" dirty="0"/>
              <a:t>la Arquitectura de</a:t>
            </a:r>
            <a:r>
              <a:rPr spc="114" dirty="0"/>
              <a:t> </a:t>
            </a:r>
            <a:r>
              <a:rPr spc="-5" dirty="0"/>
              <a:t>Contenedores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6575" y="856615"/>
            <a:ext cx="10478770" cy="2920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Contenedor</a:t>
            </a:r>
            <a:endParaRPr sz="2800">
              <a:latin typeface="Arial"/>
              <a:cs typeface="Arial"/>
            </a:endParaRPr>
          </a:p>
          <a:p>
            <a:pPr marL="12700" marR="376555">
              <a:lnSpc>
                <a:spcPct val="100000"/>
              </a:lnSpc>
              <a:spcBef>
                <a:spcPts val="1735"/>
              </a:spcBef>
            </a:pPr>
            <a:r>
              <a:rPr sz="1800" b="1" dirty="0">
                <a:latin typeface="Arial"/>
                <a:cs typeface="Arial"/>
              </a:rPr>
              <a:t>El contenedor </a:t>
            </a:r>
            <a:r>
              <a:rPr sz="1800" b="1" spc="-10" dirty="0">
                <a:latin typeface="Arial"/>
                <a:cs typeface="Arial"/>
              </a:rPr>
              <a:t>es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instancia ejecutable </a:t>
            </a:r>
            <a:r>
              <a:rPr sz="1800" b="1" dirty="0">
                <a:latin typeface="Arial"/>
                <a:cs typeface="Arial"/>
              </a:rPr>
              <a:t>de una </a:t>
            </a:r>
            <a:r>
              <a:rPr sz="1800" b="1" spc="-5" dirty="0">
                <a:latin typeface="Arial"/>
                <a:cs typeface="Arial"/>
              </a:rPr>
              <a:t>imagen </a:t>
            </a:r>
            <a:r>
              <a:rPr sz="1800" b="1" dirty="0">
                <a:latin typeface="Arial"/>
                <a:cs typeface="Arial"/>
              </a:rPr>
              <a:t>de contenedor </a:t>
            </a:r>
            <a:r>
              <a:rPr sz="1800" spc="-5" dirty="0">
                <a:latin typeface="Arial"/>
                <a:cs typeface="Arial"/>
              </a:rPr>
              <a:t>predefinida o  personalizada </a:t>
            </a:r>
            <a:r>
              <a:rPr sz="1800" b="1" dirty="0">
                <a:latin typeface="Arial"/>
                <a:cs typeface="Arial"/>
              </a:rPr>
              <a:t>que contiene uno o </a:t>
            </a:r>
            <a:r>
              <a:rPr sz="1800" b="1" spc="-5" dirty="0">
                <a:latin typeface="Arial"/>
                <a:cs typeface="Arial"/>
              </a:rPr>
              <a:t>más programas </a:t>
            </a:r>
            <a:r>
              <a:rPr sz="1800" b="1" dirty="0">
                <a:latin typeface="Arial"/>
                <a:cs typeface="Arial"/>
              </a:rPr>
              <a:t>de software, </a:t>
            </a:r>
            <a:r>
              <a:rPr sz="1800" b="1" spc="-5" dirty="0">
                <a:latin typeface="Arial"/>
                <a:cs typeface="Arial"/>
              </a:rPr>
              <a:t>comúnmente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aplicación </a:t>
            </a:r>
            <a:r>
              <a:rPr sz="1800" b="1" dirty="0">
                <a:latin typeface="Arial"/>
                <a:cs typeface="Arial"/>
              </a:rPr>
              <a:t>o  </a:t>
            </a:r>
            <a:r>
              <a:rPr sz="1800" b="1" spc="-10" dirty="0">
                <a:latin typeface="Arial"/>
                <a:cs typeface="Arial"/>
              </a:rPr>
              <a:t>servicio.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1800" spc="-5" dirty="0">
                <a:latin typeface="Arial"/>
                <a:cs typeface="Arial"/>
              </a:rPr>
              <a:t>Cada contenedor </a:t>
            </a:r>
            <a:r>
              <a:rPr sz="1800" b="1" dirty="0">
                <a:latin typeface="Arial"/>
                <a:cs typeface="Arial"/>
              </a:rPr>
              <a:t>tiene su propio </a:t>
            </a:r>
            <a:r>
              <a:rPr sz="1800" b="1" spc="-5" dirty="0">
                <a:latin typeface="Arial"/>
                <a:cs typeface="Arial"/>
              </a:rPr>
              <a:t>descriptor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compilación e imagen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correspondiente.</a:t>
            </a:r>
            <a:endParaRPr sz="18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610"/>
              </a:spcBef>
            </a:pPr>
            <a:r>
              <a:rPr sz="1800" spc="-5" dirty="0">
                <a:latin typeface="Arial"/>
                <a:cs typeface="Arial"/>
              </a:rPr>
              <a:t>El motor de contenedores </a:t>
            </a:r>
            <a:r>
              <a:rPr sz="1800" b="1" spc="-5" dirty="0">
                <a:latin typeface="Arial"/>
                <a:cs typeface="Arial"/>
              </a:rPr>
              <a:t>aísla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manera segura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contenedores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despliegan </a:t>
            </a:r>
            <a:r>
              <a:rPr sz="1800" b="1" spc="-5" dirty="0">
                <a:latin typeface="Arial"/>
                <a:cs typeface="Arial"/>
              </a:rPr>
              <a:t>y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ejecutan.</a:t>
            </a:r>
            <a:endParaRPr sz="18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390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partir </a:t>
            </a:r>
            <a:r>
              <a:rPr sz="1800" b="1" dirty="0">
                <a:latin typeface="Arial"/>
                <a:cs typeface="Arial"/>
              </a:rPr>
              <a:t>de la </a:t>
            </a:r>
            <a:r>
              <a:rPr sz="1800" b="1" spc="-5" dirty="0">
                <a:latin typeface="Arial"/>
                <a:cs typeface="Arial"/>
              </a:rPr>
              <a:t>misma imagen se </a:t>
            </a:r>
            <a:r>
              <a:rPr sz="1800" b="1" dirty="0">
                <a:latin typeface="Arial"/>
                <a:cs typeface="Arial"/>
              </a:rPr>
              <a:t>pueden </a:t>
            </a:r>
            <a:r>
              <a:rPr sz="1800" b="1" spc="-5" dirty="0">
                <a:latin typeface="Arial"/>
                <a:cs typeface="Arial"/>
              </a:rPr>
              <a:t>generar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cantidad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instancias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requeridas.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257300" y="4327824"/>
            <a:ext cx="1447800" cy="2286635"/>
            <a:chOff x="1257300" y="4327824"/>
            <a:chExt cx="1447800" cy="2286635"/>
          </a:xfrm>
        </p:grpSpPr>
        <p:sp>
          <p:nvSpPr>
            <p:cNvPr id="12" name="object 12"/>
            <p:cNvSpPr/>
            <p:nvPr/>
          </p:nvSpPr>
          <p:spPr>
            <a:xfrm>
              <a:off x="1496133" y="4327824"/>
              <a:ext cx="343768" cy="4365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87016" y="4377004"/>
              <a:ext cx="399135" cy="39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7300" y="4773167"/>
              <a:ext cx="1447800" cy="18409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01622" y="4087495"/>
            <a:ext cx="720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Descriptor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13533" y="4091685"/>
            <a:ext cx="535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Imagen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4199" y="4325291"/>
            <a:ext cx="346261" cy="438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24020" y="4372432"/>
            <a:ext cx="399135" cy="399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39516" y="4082922"/>
            <a:ext cx="720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Descriptor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51553" y="4087495"/>
            <a:ext cx="535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Imagen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00387" y="4890153"/>
            <a:ext cx="1435633" cy="17316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86293" y="4436028"/>
            <a:ext cx="343768" cy="436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77175" y="4485208"/>
            <a:ext cx="399135" cy="399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92926" y="4195317"/>
            <a:ext cx="720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Descriptor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04964" y="4199635"/>
            <a:ext cx="535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Imagen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4578" y="6319215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Instancia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39127" y="6319215"/>
            <a:ext cx="115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Instancia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0196" y="5095147"/>
            <a:ext cx="1182207" cy="12020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01310" y="5102767"/>
            <a:ext cx="1180690" cy="12020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884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Contenedor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0271" y="1419606"/>
            <a:ext cx="9839325" cy="1642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Si bien los </a:t>
            </a:r>
            <a:r>
              <a:rPr sz="2000" b="1" dirty="0">
                <a:latin typeface="Arial"/>
                <a:cs typeface="Arial"/>
              </a:rPr>
              <a:t>contenedores están aislados entre sí, </a:t>
            </a:r>
            <a:r>
              <a:rPr sz="2000" dirty="0">
                <a:latin typeface="Arial"/>
                <a:cs typeface="Arial"/>
              </a:rPr>
              <a:t>ellos </a:t>
            </a:r>
            <a:r>
              <a:rPr sz="2000" b="1" dirty="0">
                <a:latin typeface="Arial"/>
                <a:cs typeface="Arial"/>
              </a:rPr>
              <a:t>podrían requerir acceso a  recursos compartidos a </a:t>
            </a:r>
            <a:r>
              <a:rPr sz="2000" b="1" spc="-5" dirty="0">
                <a:latin typeface="Arial"/>
                <a:cs typeface="Arial"/>
              </a:rPr>
              <a:t>través </a:t>
            </a:r>
            <a:r>
              <a:rPr sz="2000" b="1" dirty="0">
                <a:latin typeface="Arial"/>
                <a:cs typeface="Arial"/>
              </a:rPr>
              <a:t>de la red como un sistema de </a:t>
            </a:r>
            <a:r>
              <a:rPr sz="2000" b="1" spc="-5" dirty="0">
                <a:latin typeface="Arial"/>
                <a:cs typeface="Arial"/>
              </a:rPr>
              <a:t>archivos </a:t>
            </a:r>
            <a:r>
              <a:rPr sz="2000" b="1" dirty="0">
                <a:latin typeface="Arial"/>
                <a:cs typeface="Arial"/>
              </a:rPr>
              <a:t>o bases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datos.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Esto es </a:t>
            </a:r>
            <a:r>
              <a:rPr sz="2000" b="1" dirty="0">
                <a:latin typeface="Arial"/>
                <a:cs typeface="Arial"/>
              </a:rPr>
              <a:t>posible sin impactar el aislamiento de </a:t>
            </a:r>
            <a:r>
              <a:rPr sz="2000" b="1" spc="-5" dirty="0">
                <a:latin typeface="Arial"/>
                <a:cs typeface="Arial"/>
              </a:rPr>
              <a:t>los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contenedores.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36181" y="3228339"/>
            <a:ext cx="7526020" cy="3465195"/>
            <a:chOff x="1536181" y="3228339"/>
            <a:chExt cx="7526020" cy="3465195"/>
          </a:xfrm>
        </p:grpSpPr>
        <p:sp>
          <p:nvSpPr>
            <p:cNvPr id="13" name="object 13"/>
            <p:cNvSpPr/>
            <p:nvPr/>
          </p:nvSpPr>
          <p:spPr>
            <a:xfrm>
              <a:off x="1536181" y="3540195"/>
              <a:ext cx="3438165" cy="31380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79948" y="3556911"/>
              <a:ext cx="3381755" cy="3136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91582" y="3228339"/>
              <a:ext cx="1509014" cy="9116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7301" y="856615"/>
            <a:ext cx="10206355" cy="3383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1009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Red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90"/>
              </a:spcBef>
            </a:pPr>
            <a:r>
              <a:rPr sz="2000" dirty="0">
                <a:latin typeface="Arial"/>
                <a:cs typeface="Arial"/>
              </a:rPr>
              <a:t>Cada contenedor </a:t>
            </a:r>
            <a:r>
              <a:rPr sz="2000" b="1" dirty="0">
                <a:latin typeface="Arial"/>
                <a:cs typeface="Arial"/>
              </a:rPr>
              <a:t>tiene su propia dirección de red (IP) utilizada para comunicarse</a:t>
            </a:r>
            <a:r>
              <a:rPr sz="2000" b="1" spc="-2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otros contenedores y componentes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externos.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Un contenedor </a:t>
            </a:r>
            <a:r>
              <a:rPr sz="2000" b="1" dirty="0">
                <a:latin typeface="Arial"/>
                <a:cs typeface="Arial"/>
              </a:rPr>
              <a:t>se puede configurar para conectarse a </a:t>
            </a:r>
            <a:r>
              <a:rPr sz="2000" b="1" spc="-5" dirty="0">
                <a:latin typeface="Arial"/>
                <a:cs typeface="Arial"/>
              </a:rPr>
              <a:t>más </a:t>
            </a:r>
            <a:r>
              <a:rPr sz="2000" b="1" dirty="0">
                <a:latin typeface="Arial"/>
                <a:cs typeface="Arial"/>
              </a:rPr>
              <a:t>de una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 marR="450215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contenedores utilizan la tarjeta de red física o </a:t>
            </a:r>
            <a:r>
              <a:rPr sz="2000" b="1" spc="-5" dirty="0">
                <a:latin typeface="Arial"/>
                <a:cs typeface="Arial"/>
              </a:rPr>
              <a:t>virtual </a:t>
            </a:r>
            <a:r>
              <a:rPr sz="2000" b="1" dirty="0">
                <a:latin typeface="Arial"/>
                <a:cs typeface="Arial"/>
              </a:rPr>
              <a:t>del sistema </a:t>
            </a:r>
            <a:r>
              <a:rPr sz="2000" dirty="0">
                <a:latin typeface="Arial"/>
                <a:cs typeface="Arial"/>
              </a:rPr>
              <a:t>en el que se  </a:t>
            </a:r>
            <a:r>
              <a:rPr sz="2000" b="1" dirty="0">
                <a:latin typeface="Arial"/>
                <a:cs typeface="Arial"/>
              </a:rPr>
              <a:t>despliega el motor de contenedores </a:t>
            </a:r>
            <a:r>
              <a:rPr sz="2000" dirty="0">
                <a:latin typeface="Arial"/>
                <a:cs typeface="Arial"/>
              </a:rPr>
              <a:t>para </a:t>
            </a:r>
            <a:r>
              <a:rPr sz="2000" b="1" dirty="0">
                <a:latin typeface="Arial"/>
                <a:cs typeface="Arial"/>
              </a:rPr>
              <a:t>comunicarse con otros contenedores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  recursos de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157777" y="4130516"/>
            <a:ext cx="5000625" cy="2478405"/>
            <a:chOff x="3157777" y="4130516"/>
            <a:chExt cx="5000625" cy="2478405"/>
          </a:xfrm>
        </p:grpSpPr>
        <p:sp>
          <p:nvSpPr>
            <p:cNvPr id="12" name="object 12"/>
            <p:cNvSpPr/>
            <p:nvPr/>
          </p:nvSpPr>
          <p:spPr>
            <a:xfrm>
              <a:off x="3157777" y="4427318"/>
              <a:ext cx="5000145" cy="21813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5089" y="856615"/>
            <a:ext cx="6317615" cy="4610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309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Red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Cuando es </a:t>
            </a:r>
            <a:r>
              <a:rPr sz="2000" b="1" dirty="0">
                <a:latin typeface="Arial"/>
                <a:cs typeface="Arial"/>
              </a:rPr>
              <a:t>necesario desplegar, aislar y compartir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  red entre </a:t>
            </a:r>
            <a:r>
              <a:rPr sz="2000" b="1" spc="-5" dirty="0">
                <a:latin typeface="Arial"/>
                <a:cs typeface="Arial"/>
              </a:rPr>
              <a:t>varias </a:t>
            </a:r>
            <a:r>
              <a:rPr sz="2000" b="1" dirty="0">
                <a:latin typeface="Arial"/>
                <a:cs typeface="Arial"/>
              </a:rPr>
              <a:t>aplicaciones, </a:t>
            </a: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contenedores se  usan para aislar las aplicaciones entre sí y los  contenedores se pueden desplegar en una  construcción </a:t>
            </a:r>
            <a:r>
              <a:rPr sz="2000" b="1" spc="-5" dirty="0">
                <a:latin typeface="Arial"/>
                <a:cs typeface="Arial"/>
              </a:rPr>
              <a:t>lógica </a:t>
            </a:r>
            <a:r>
              <a:rPr sz="2000" b="1" dirty="0">
                <a:latin typeface="Arial"/>
                <a:cs typeface="Arial"/>
              </a:rPr>
              <a:t>llamada pod para compartir la  red.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35560" marR="6794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Un </a:t>
            </a:r>
            <a:r>
              <a:rPr sz="2000" b="1" dirty="0">
                <a:latin typeface="Arial"/>
                <a:cs typeface="Arial"/>
              </a:rPr>
              <a:t>pod es </a:t>
            </a:r>
            <a:r>
              <a:rPr sz="2000" b="1" spc="-5" dirty="0">
                <a:latin typeface="Arial"/>
                <a:cs typeface="Arial"/>
              </a:rPr>
              <a:t>un límite </a:t>
            </a:r>
            <a:r>
              <a:rPr sz="2000" b="1" dirty="0">
                <a:latin typeface="Arial"/>
                <a:cs typeface="Arial"/>
              </a:rPr>
              <a:t>de aislamiento lógico que  contiene </a:t>
            </a:r>
            <a:r>
              <a:rPr sz="2000" b="1" spc="-5" dirty="0">
                <a:latin typeface="Arial"/>
                <a:cs typeface="Arial"/>
              </a:rPr>
              <a:t>varios </a:t>
            </a:r>
            <a:r>
              <a:rPr sz="2000" b="1" dirty="0">
                <a:latin typeface="Arial"/>
                <a:cs typeface="Arial"/>
              </a:rPr>
              <a:t>contenedores </a:t>
            </a:r>
            <a:r>
              <a:rPr sz="2000" dirty="0">
                <a:latin typeface="Arial"/>
                <a:cs typeface="Arial"/>
              </a:rPr>
              <a:t>que </a:t>
            </a:r>
            <a:r>
              <a:rPr sz="2000" b="1" dirty="0">
                <a:latin typeface="Arial"/>
                <a:cs typeface="Arial"/>
              </a:rPr>
              <a:t>comparten la  misma dirección IP y pueden acceder a los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mismos  </a:t>
            </a:r>
            <a:r>
              <a:rPr sz="2000" b="1" spc="-5" dirty="0">
                <a:latin typeface="Arial"/>
                <a:cs typeface="Arial"/>
              </a:rPr>
              <a:t>dispositivos </a:t>
            </a:r>
            <a:r>
              <a:rPr sz="2000" b="1" dirty="0">
                <a:latin typeface="Arial"/>
                <a:cs typeface="Arial"/>
              </a:rPr>
              <a:t>de almacenamiento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compartidos.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398640" y="1720514"/>
            <a:ext cx="4347210" cy="4222115"/>
            <a:chOff x="6398640" y="1720514"/>
            <a:chExt cx="4347210" cy="4222115"/>
          </a:xfrm>
        </p:grpSpPr>
        <p:sp>
          <p:nvSpPr>
            <p:cNvPr id="14" name="object 14"/>
            <p:cNvSpPr/>
            <p:nvPr/>
          </p:nvSpPr>
          <p:spPr>
            <a:xfrm>
              <a:off x="7296906" y="1720514"/>
              <a:ext cx="3448820" cy="42215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98640" y="2107187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85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Elementos Fundamentales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Arquitectura de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2673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Almacenamiento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6588" y="1586230"/>
            <a:ext cx="1040765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Similar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direcciones de red </a:t>
            </a:r>
            <a:r>
              <a:rPr sz="2000" dirty="0">
                <a:latin typeface="Arial"/>
                <a:cs typeface="Arial"/>
              </a:rPr>
              <a:t>un </a:t>
            </a:r>
            <a:r>
              <a:rPr sz="2000" b="1" dirty="0">
                <a:latin typeface="Arial"/>
                <a:cs typeface="Arial"/>
              </a:rPr>
              <a:t>contenedor puede conectarse a uno o </a:t>
            </a:r>
            <a:r>
              <a:rPr sz="2000" b="1" spc="-5" dirty="0">
                <a:latin typeface="Arial"/>
                <a:cs typeface="Arial"/>
              </a:rPr>
              <a:t>más  dispositivos </a:t>
            </a:r>
            <a:r>
              <a:rPr sz="2000" b="1" dirty="0">
                <a:latin typeface="Arial"/>
                <a:cs typeface="Arial"/>
              </a:rPr>
              <a:t>de almacenamiento </a:t>
            </a:r>
            <a:r>
              <a:rPr sz="2000" dirty="0">
                <a:latin typeface="Arial"/>
                <a:cs typeface="Arial"/>
              </a:rPr>
              <a:t>que están </a:t>
            </a:r>
            <a:r>
              <a:rPr sz="2000" b="1" dirty="0">
                <a:latin typeface="Arial"/>
                <a:cs typeface="Arial"/>
              </a:rPr>
              <a:t>disponibles para los contenedores a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través 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la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red.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75177" y="2107188"/>
            <a:ext cx="5229225" cy="4171950"/>
            <a:chOff x="3075177" y="2107188"/>
            <a:chExt cx="5229225" cy="4171950"/>
          </a:xfrm>
        </p:grpSpPr>
        <p:sp>
          <p:nvSpPr>
            <p:cNvPr id="13" name="object 13"/>
            <p:cNvSpPr/>
            <p:nvPr/>
          </p:nvSpPr>
          <p:spPr>
            <a:xfrm>
              <a:off x="5315711" y="5064252"/>
              <a:ext cx="2005964" cy="1209040"/>
            </a:xfrm>
            <a:custGeom>
              <a:avLst/>
              <a:gdLst/>
              <a:ahLst/>
              <a:cxnLst/>
              <a:rect l="l" t="t" r="r" b="b"/>
              <a:pathLst>
                <a:path w="2005965" h="1209039">
                  <a:moveTo>
                    <a:pt x="984503" y="0"/>
                  </a:moveTo>
                  <a:lnTo>
                    <a:pt x="936066" y="2163"/>
                  </a:lnTo>
                  <a:lnTo>
                    <a:pt x="888755" y="8538"/>
                  </a:lnTo>
                  <a:lnTo>
                    <a:pt x="842735" y="18949"/>
                  </a:lnTo>
                  <a:lnTo>
                    <a:pt x="798170" y="33221"/>
                  </a:lnTo>
                  <a:lnTo>
                    <a:pt x="755226" y="51181"/>
                  </a:lnTo>
                  <a:lnTo>
                    <a:pt x="714067" y="72652"/>
                  </a:lnTo>
                  <a:lnTo>
                    <a:pt x="674857" y="97460"/>
                  </a:lnTo>
                  <a:lnTo>
                    <a:pt x="637760" y="125431"/>
                  </a:lnTo>
                  <a:lnTo>
                    <a:pt x="602943" y="156389"/>
                  </a:lnTo>
                  <a:lnTo>
                    <a:pt x="570568" y="190161"/>
                  </a:lnTo>
                  <a:lnTo>
                    <a:pt x="540801" y="226571"/>
                  </a:lnTo>
                  <a:lnTo>
                    <a:pt x="513807" y="265444"/>
                  </a:lnTo>
                  <a:lnTo>
                    <a:pt x="489749" y="306606"/>
                  </a:lnTo>
                  <a:lnTo>
                    <a:pt x="468793" y="349881"/>
                  </a:lnTo>
                  <a:lnTo>
                    <a:pt x="451103" y="395097"/>
                  </a:lnTo>
                  <a:lnTo>
                    <a:pt x="434967" y="392483"/>
                  </a:lnTo>
                  <a:lnTo>
                    <a:pt x="418591" y="390572"/>
                  </a:lnTo>
                  <a:lnTo>
                    <a:pt x="402026" y="389399"/>
                  </a:lnTo>
                  <a:lnTo>
                    <a:pt x="385317" y="389001"/>
                  </a:lnTo>
                  <a:lnTo>
                    <a:pt x="340373" y="391758"/>
                  </a:lnTo>
                  <a:lnTo>
                    <a:pt x="296953" y="399827"/>
                  </a:lnTo>
                  <a:lnTo>
                    <a:pt x="255347" y="412899"/>
                  </a:lnTo>
                  <a:lnTo>
                    <a:pt x="215844" y="430666"/>
                  </a:lnTo>
                  <a:lnTo>
                    <a:pt x="178732" y="452821"/>
                  </a:lnTo>
                  <a:lnTo>
                    <a:pt x="144301" y="479055"/>
                  </a:lnTo>
                  <a:lnTo>
                    <a:pt x="112839" y="509062"/>
                  </a:lnTo>
                  <a:lnTo>
                    <a:pt x="84635" y="542532"/>
                  </a:lnTo>
                  <a:lnTo>
                    <a:pt x="59977" y="579159"/>
                  </a:lnTo>
                  <a:lnTo>
                    <a:pt x="39155" y="618634"/>
                  </a:lnTo>
                  <a:lnTo>
                    <a:pt x="22458" y="660651"/>
                  </a:lnTo>
                  <a:lnTo>
                    <a:pt x="10174" y="704900"/>
                  </a:lnTo>
                  <a:lnTo>
                    <a:pt x="2591" y="751075"/>
                  </a:lnTo>
                  <a:lnTo>
                    <a:pt x="0" y="798868"/>
                  </a:lnTo>
                  <a:lnTo>
                    <a:pt x="2591" y="846655"/>
                  </a:lnTo>
                  <a:lnTo>
                    <a:pt x="10174" y="892820"/>
                  </a:lnTo>
                  <a:lnTo>
                    <a:pt x="22458" y="937055"/>
                  </a:lnTo>
                  <a:lnTo>
                    <a:pt x="39155" y="979055"/>
                  </a:lnTo>
                  <a:lnTo>
                    <a:pt x="59977" y="1018511"/>
                  </a:lnTo>
                  <a:lnTo>
                    <a:pt x="84635" y="1055118"/>
                  </a:lnTo>
                  <a:lnTo>
                    <a:pt x="112839" y="1088567"/>
                  </a:lnTo>
                  <a:lnTo>
                    <a:pt x="144301" y="1118553"/>
                  </a:lnTo>
                  <a:lnTo>
                    <a:pt x="178732" y="1144767"/>
                  </a:lnTo>
                  <a:lnTo>
                    <a:pt x="215844" y="1166904"/>
                  </a:lnTo>
                  <a:lnTo>
                    <a:pt x="255347" y="1184655"/>
                  </a:lnTo>
                  <a:lnTo>
                    <a:pt x="296953" y="1197715"/>
                  </a:lnTo>
                  <a:lnTo>
                    <a:pt x="340373" y="1205776"/>
                  </a:lnTo>
                  <a:lnTo>
                    <a:pt x="385317" y="1208532"/>
                  </a:lnTo>
                  <a:lnTo>
                    <a:pt x="389382" y="1208532"/>
                  </a:lnTo>
                  <a:lnTo>
                    <a:pt x="393446" y="1208366"/>
                  </a:lnTo>
                  <a:lnTo>
                    <a:pt x="397383" y="1208201"/>
                  </a:lnTo>
                  <a:lnTo>
                    <a:pt x="977900" y="1208366"/>
                  </a:lnTo>
                  <a:lnTo>
                    <a:pt x="980059" y="1208417"/>
                  </a:lnTo>
                  <a:lnTo>
                    <a:pt x="982217" y="1208532"/>
                  </a:lnTo>
                  <a:lnTo>
                    <a:pt x="984503" y="1208532"/>
                  </a:lnTo>
                  <a:lnTo>
                    <a:pt x="986663" y="1208532"/>
                  </a:lnTo>
                  <a:lnTo>
                    <a:pt x="988695" y="1208417"/>
                  </a:lnTo>
                  <a:lnTo>
                    <a:pt x="990853" y="1208366"/>
                  </a:lnTo>
                  <a:lnTo>
                    <a:pt x="1684401" y="1208532"/>
                  </a:lnTo>
                  <a:lnTo>
                    <a:pt x="1731870" y="1204830"/>
                  </a:lnTo>
                  <a:lnTo>
                    <a:pt x="1777175" y="1194076"/>
                  </a:lnTo>
                  <a:lnTo>
                    <a:pt x="1819818" y="1176797"/>
                  </a:lnTo>
                  <a:lnTo>
                    <a:pt x="1859303" y="1153522"/>
                  </a:lnTo>
                  <a:lnTo>
                    <a:pt x="1895134" y="1124777"/>
                  </a:lnTo>
                  <a:lnTo>
                    <a:pt x="1926814" y="1091091"/>
                  </a:lnTo>
                  <a:lnTo>
                    <a:pt x="1953848" y="1052991"/>
                  </a:lnTo>
                  <a:lnTo>
                    <a:pt x="1975738" y="1011005"/>
                  </a:lnTo>
                  <a:lnTo>
                    <a:pt x="1991988" y="965659"/>
                  </a:lnTo>
                  <a:lnTo>
                    <a:pt x="2002102" y="917483"/>
                  </a:lnTo>
                  <a:lnTo>
                    <a:pt x="2005584" y="867003"/>
                  </a:lnTo>
                  <a:lnTo>
                    <a:pt x="2002102" y="816523"/>
                  </a:lnTo>
                  <a:lnTo>
                    <a:pt x="1991988" y="768338"/>
                  </a:lnTo>
                  <a:lnTo>
                    <a:pt x="1975738" y="722979"/>
                  </a:lnTo>
                  <a:lnTo>
                    <a:pt x="1953848" y="680975"/>
                  </a:lnTo>
                  <a:lnTo>
                    <a:pt x="1926814" y="642854"/>
                  </a:lnTo>
                  <a:lnTo>
                    <a:pt x="1895134" y="609147"/>
                  </a:lnTo>
                  <a:lnTo>
                    <a:pt x="1859303" y="580381"/>
                  </a:lnTo>
                  <a:lnTo>
                    <a:pt x="1819818" y="557087"/>
                  </a:lnTo>
                  <a:lnTo>
                    <a:pt x="1777175" y="539793"/>
                  </a:lnTo>
                  <a:lnTo>
                    <a:pt x="1731870" y="529028"/>
                  </a:lnTo>
                  <a:lnTo>
                    <a:pt x="1684401" y="525322"/>
                  </a:lnTo>
                  <a:lnTo>
                    <a:pt x="1649093" y="527380"/>
                  </a:lnTo>
                  <a:lnTo>
                    <a:pt x="1614916" y="533392"/>
                  </a:lnTo>
                  <a:lnTo>
                    <a:pt x="1582048" y="543116"/>
                  </a:lnTo>
                  <a:lnTo>
                    <a:pt x="1550669" y="556310"/>
                  </a:lnTo>
                  <a:lnTo>
                    <a:pt x="1545223" y="507731"/>
                  </a:lnTo>
                  <a:lnTo>
                    <a:pt x="1536239" y="460410"/>
                  </a:lnTo>
                  <a:lnTo>
                    <a:pt x="1523866" y="414505"/>
                  </a:lnTo>
                  <a:lnTo>
                    <a:pt x="1508249" y="370171"/>
                  </a:lnTo>
                  <a:lnTo>
                    <a:pt x="1489535" y="327564"/>
                  </a:lnTo>
                  <a:lnTo>
                    <a:pt x="1467871" y="286842"/>
                  </a:lnTo>
                  <a:lnTo>
                    <a:pt x="1443404" y="248160"/>
                  </a:lnTo>
                  <a:lnTo>
                    <a:pt x="1416280" y="211675"/>
                  </a:lnTo>
                  <a:lnTo>
                    <a:pt x="1386645" y="177542"/>
                  </a:lnTo>
                  <a:lnTo>
                    <a:pt x="1354648" y="145919"/>
                  </a:lnTo>
                  <a:lnTo>
                    <a:pt x="1320433" y="116960"/>
                  </a:lnTo>
                  <a:lnTo>
                    <a:pt x="1284148" y="90824"/>
                  </a:lnTo>
                  <a:lnTo>
                    <a:pt x="1245939" y="67665"/>
                  </a:lnTo>
                  <a:lnTo>
                    <a:pt x="1205953" y="47641"/>
                  </a:lnTo>
                  <a:lnTo>
                    <a:pt x="1164337" y="30907"/>
                  </a:lnTo>
                  <a:lnTo>
                    <a:pt x="1121238" y="17619"/>
                  </a:lnTo>
                  <a:lnTo>
                    <a:pt x="1076801" y="7935"/>
                  </a:lnTo>
                  <a:lnTo>
                    <a:pt x="1031174" y="2009"/>
                  </a:lnTo>
                  <a:lnTo>
                    <a:pt x="984503" y="0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48583" y="2746248"/>
              <a:ext cx="4229100" cy="34914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81527" y="5070348"/>
              <a:ext cx="1991995" cy="1196340"/>
            </a:xfrm>
            <a:custGeom>
              <a:avLst/>
              <a:gdLst/>
              <a:ahLst/>
              <a:cxnLst/>
              <a:rect l="l" t="t" r="r" b="b"/>
              <a:pathLst>
                <a:path w="1991995" h="1196339">
                  <a:moveTo>
                    <a:pt x="0" y="1196339"/>
                  </a:moveTo>
                  <a:lnTo>
                    <a:pt x="1991868" y="1196339"/>
                  </a:lnTo>
                  <a:lnTo>
                    <a:pt x="1991868" y="0"/>
                  </a:lnTo>
                  <a:lnTo>
                    <a:pt x="0" y="0"/>
                  </a:lnTo>
                  <a:lnTo>
                    <a:pt x="0" y="1196339"/>
                  </a:lnTo>
                  <a:close/>
                </a:path>
              </a:pathLst>
            </a:custGeom>
            <a:ln w="12699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8641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4007" y="2039874"/>
            <a:ext cx="69850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Tecnologías</a:t>
            </a:r>
            <a:r>
              <a:rPr sz="4400" spc="-75" dirty="0"/>
              <a:t> </a:t>
            </a:r>
            <a:r>
              <a:rPr sz="4400" dirty="0"/>
              <a:t>Habilitadoras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107188"/>
            <a:ext cx="12192000" cy="2659380"/>
            <a:chOff x="0" y="2107188"/>
            <a:chExt cx="12192000" cy="2659380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0822" y="1529918"/>
            <a:ext cx="10591800" cy="4306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La creación, despliegue y mantenimiento de </a:t>
            </a:r>
            <a:r>
              <a:rPr sz="2000" b="1" spc="-5" dirty="0">
                <a:latin typeface="Arial"/>
                <a:cs typeface="Arial"/>
              </a:rPr>
              <a:t>los microservicios </a:t>
            </a:r>
            <a:r>
              <a:rPr sz="2000" b="1" dirty="0">
                <a:latin typeface="Arial"/>
                <a:cs typeface="Arial"/>
              </a:rPr>
              <a:t>se basan en una serie  de </a:t>
            </a:r>
            <a:r>
              <a:rPr sz="2000" b="1" spc="-5" dirty="0">
                <a:latin typeface="Arial"/>
                <a:cs typeface="Arial"/>
              </a:rPr>
              <a:t>innovaciones </a:t>
            </a:r>
            <a:r>
              <a:rPr sz="2000" b="1" dirty="0">
                <a:latin typeface="Arial"/>
                <a:cs typeface="Arial"/>
              </a:rPr>
              <a:t>tecnológicas </a:t>
            </a:r>
            <a:r>
              <a:rPr sz="2000" dirty="0">
                <a:latin typeface="Arial"/>
                <a:cs typeface="Arial"/>
              </a:rPr>
              <a:t>que </a:t>
            </a:r>
            <a:r>
              <a:rPr sz="2000" b="1" dirty="0">
                <a:latin typeface="Arial"/>
                <a:cs typeface="Arial"/>
              </a:rPr>
              <a:t>soportan la aplicación de los principios de diseño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dirty="0">
                <a:latin typeface="Arial"/>
                <a:cs typeface="Arial"/>
              </a:rPr>
              <a:t>y muchos de los </a:t>
            </a:r>
            <a:r>
              <a:rPr sz="2000" b="1" dirty="0">
                <a:latin typeface="Arial"/>
                <a:cs typeface="Arial"/>
              </a:rPr>
              <a:t>patrones de diseño cubiertos en el Módulo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10.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Esta sección y la de </a:t>
            </a:r>
            <a:r>
              <a:rPr sz="2000" b="1" spc="-5" dirty="0">
                <a:latin typeface="Arial"/>
                <a:cs typeface="Arial"/>
              </a:rPr>
              <a:t>motivadores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en la nube abordan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estas</a:t>
            </a:r>
            <a:endParaRPr sz="2000">
              <a:latin typeface="Arial"/>
              <a:cs typeface="Arial"/>
            </a:endParaRPr>
          </a:p>
          <a:p>
            <a:pPr marL="3556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tecnologías y sus capacidades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asociadas.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Arial"/>
              <a:cs typeface="Arial"/>
            </a:endParaRPr>
          </a:p>
          <a:p>
            <a:pPr marL="710565" indent="-163830">
              <a:lnSpc>
                <a:spcPct val="100000"/>
              </a:lnSpc>
              <a:buFont typeface="Arial"/>
              <a:buChar char="•"/>
              <a:tabLst>
                <a:tab pos="71120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Herramientas de Monitoreo y</a:t>
            </a:r>
            <a:r>
              <a:rPr sz="2000" b="1" spc="-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Auditoria</a:t>
            </a:r>
            <a:endParaRPr sz="2000">
              <a:latin typeface="Arial"/>
              <a:cs typeface="Arial"/>
            </a:endParaRPr>
          </a:p>
          <a:p>
            <a:pPr marL="710565" indent="-163830">
              <a:lnSpc>
                <a:spcPct val="100000"/>
              </a:lnSpc>
              <a:buFont typeface="Arial"/>
              <a:buChar char="•"/>
              <a:tabLst>
                <a:tab pos="71120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Herramientas de Registro</a:t>
            </a:r>
            <a:r>
              <a:rPr sz="2000" b="1" spc="-8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(Logging)</a:t>
            </a:r>
            <a:endParaRPr sz="2000">
              <a:latin typeface="Arial"/>
              <a:cs typeface="Arial"/>
            </a:endParaRPr>
          </a:p>
          <a:p>
            <a:pPr marL="710565" indent="-163830">
              <a:lnSpc>
                <a:spcPct val="100000"/>
              </a:lnSpc>
              <a:buFont typeface="Arial"/>
              <a:buChar char="•"/>
              <a:tabLst>
                <a:tab pos="71120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Herramientas de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Automatización</a:t>
            </a:r>
            <a:endParaRPr sz="2000">
              <a:latin typeface="Arial"/>
              <a:cs typeface="Arial"/>
            </a:endParaRPr>
          </a:p>
          <a:p>
            <a:pPr marL="710565" indent="-163830">
              <a:lnSpc>
                <a:spcPct val="100000"/>
              </a:lnSpc>
              <a:buFont typeface="Arial"/>
              <a:buChar char="•"/>
              <a:tabLst>
                <a:tab pos="71120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Tecnologías de</a:t>
            </a:r>
            <a:r>
              <a:rPr sz="2000" b="1" spc="-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Escalamiento</a:t>
            </a:r>
            <a:endParaRPr sz="2000">
              <a:latin typeface="Arial"/>
              <a:cs typeface="Arial"/>
            </a:endParaRPr>
          </a:p>
          <a:p>
            <a:pPr marL="710565" indent="-16383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1120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Tecnologías de Registro y Descubrimiento de</a:t>
            </a:r>
            <a:r>
              <a:rPr sz="2000" b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Instancias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22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Desafíos Comunes 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7359" y="1774951"/>
            <a:ext cx="5597525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El conjunto de impactos y desafíos comunes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son: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Complejidad del Sistema</a:t>
            </a:r>
            <a:r>
              <a:rPr sz="2000" b="1" spc="-7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Distribuido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D9200"/>
              </a:buClr>
              <a:buFont typeface="Arial"/>
              <a:buChar char="•"/>
            </a:pPr>
            <a:endParaRPr sz="2050" dirty="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Incremento en la Carga</a:t>
            </a:r>
            <a:r>
              <a:rPr sz="2000" b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Operacional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D9200"/>
              </a:buClr>
              <a:buFont typeface="Arial"/>
              <a:buChar char="•"/>
            </a:pPr>
            <a:endParaRPr sz="2050" dirty="0">
              <a:latin typeface="Arial"/>
              <a:cs typeface="Arial"/>
            </a:endParaRPr>
          </a:p>
          <a:p>
            <a:pPr marL="175260" marR="1506855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Incremento en los Requisitos</a:t>
            </a:r>
            <a:r>
              <a:rPr sz="2000" b="1" spc="-1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de  Sincronización de</a:t>
            </a:r>
            <a:r>
              <a:rPr sz="2000" b="1" spc="-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Datos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D9200"/>
              </a:buClr>
              <a:buFont typeface="Arial"/>
              <a:buChar char="•"/>
            </a:pPr>
            <a:endParaRPr sz="2050" dirty="0">
              <a:latin typeface="Arial"/>
              <a:cs typeface="Arial"/>
            </a:endParaRPr>
          </a:p>
          <a:p>
            <a:pPr marL="175260" marR="1506855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Incremento en los Requisitos</a:t>
            </a:r>
            <a:r>
              <a:rPr sz="2000" b="1" spc="-1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de  Comunicación y Tráfico de</a:t>
            </a:r>
            <a:r>
              <a:rPr sz="2000" b="1" spc="-11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Red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D9200"/>
              </a:buClr>
              <a:buFont typeface="Arial"/>
              <a:buChar char="•"/>
            </a:pPr>
            <a:endParaRPr sz="2050" dirty="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APIs Dispares y no</a:t>
            </a:r>
            <a:r>
              <a:rPr sz="2000" b="1" spc="-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Estandarizadas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98640" y="2066544"/>
            <a:ext cx="4622800" cy="3415029"/>
            <a:chOff x="6398640" y="2066544"/>
            <a:chExt cx="4622800" cy="3415029"/>
          </a:xfrm>
        </p:grpSpPr>
        <p:sp>
          <p:nvSpPr>
            <p:cNvPr id="13" name="object 13"/>
            <p:cNvSpPr/>
            <p:nvPr/>
          </p:nvSpPr>
          <p:spPr>
            <a:xfrm>
              <a:off x="6699918" y="2066544"/>
              <a:ext cx="4321234" cy="34148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98640" y="2107187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139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Herramientas de Monitoreo y</a:t>
            </a:r>
            <a:r>
              <a:rPr sz="2800" b="0" spc="10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Auditoría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7411" y="1521078"/>
            <a:ext cx="7759065" cy="413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Un microservicio </a:t>
            </a:r>
            <a:r>
              <a:rPr sz="2000" b="1" dirty="0">
                <a:latin typeface="Arial"/>
                <a:cs typeface="Arial"/>
              </a:rPr>
              <a:t>generalmente contiene su propia base de datos  para su gestión de estado, en consecuencia genera sus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propios  registros y datos de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diagnóstico.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Arial"/>
              <a:cs typeface="Arial"/>
            </a:endParaRPr>
          </a:p>
          <a:p>
            <a:pPr marL="12700" marR="23114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Por lo </a:t>
            </a:r>
            <a:r>
              <a:rPr sz="2000" spc="-5" dirty="0">
                <a:latin typeface="Arial"/>
                <a:cs typeface="Arial"/>
              </a:rPr>
              <a:t>tanto </a:t>
            </a: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despliegue y administración de </a:t>
            </a:r>
            <a:r>
              <a:rPr sz="2000" b="1" spc="-5" dirty="0">
                <a:latin typeface="Arial"/>
                <a:cs typeface="Arial"/>
              </a:rPr>
              <a:t>microservicios  </a:t>
            </a:r>
            <a:r>
              <a:rPr sz="2000" b="1" dirty="0">
                <a:latin typeface="Arial"/>
                <a:cs typeface="Arial"/>
              </a:rPr>
              <a:t>requiere de herramientas y programas que permitan el  monitoreo </a:t>
            </a:r>
            <a:r>
              <a:rPr sz="2000" dirty="0">
                <a:latin typeface="Arial"/>
                <a:cs typeface="Arial"/>
              </a:rPr>
              <a:t>de su actividad de </a:t>
            </a:r>
            <a:r>
              <a:rPr sz="2000" b="1" dirty="0">
                <a:latin typeface="Arial"/>
                <a:cs typeface="Arial"/>
              </a:rPr>
              <a:t>manera </a:t>
            </a:r>
            <a:r>
              <a:rPr sz="2000" b="1" spc="-5" dirty="0">
                <a:latin typeface="Arial"/>
                <a:cs typeface="Arial"/>
              </a:rPr>
              <a:t>individual </a:t>
            </a:r>
            <a:r>
              <a:rPr sz="2000" b="1" dirty="0">
                <a:latin typeface="Arial"/>
                <a:cs typeface="Arial"/>
              </a:rPr>
              <a:t>y la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agregación  de sus datos de registro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correspondientes.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>
              <a:latin typeface="Arial"/>
              <a:cs typeface="Arial"/>
            </a:endParaRPr>
          </a:p>
          <a:p>
            <a:pPr marL="33655" marR="2984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Es </a:t>
            </a:r>
            <a:r>
              <a:rPr sz="2000" b="1" dirty="0">
                <a:latin typeface="Arial"/>
                <a:cs typeface="Arial"/>
              </a:rPr>
              <a:t>crucial que una organización comprenda y realice un  seguimiento adecuado de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cambios, comportamiento y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las  condiciones de </a:t>
            </a:r>
            <a:r>
              <a:rPr sz="2000" b="1" spc="-5" dirty="0">
                <a:latin typeface="Arial"/>
                <a:cs typeface="Arial"/>
              </a:rPr>
              <a:t>falla </a:t>
            </a:r>
            <a:r>
              <a:rPr sz="2000" dirty="0">
                <a:latin typeface="Arial"/>
                <a:cs typeface="Arial"/>
              </a:rPr>
              <a:t>de los microservicios y sus instancias de  contenedores </a:t>
            </a:r>
            <a:r>
              <a:rPr sz="2000" b="1" dirty="0">
                <a:latin typeface="Arial"/>
                <a:cs typeface="Arial"/>
              </a:rPr>
              <a:t>con prontitud y con un impacto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mínimo.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29635" y="2174713"/>
            <a:ext cx="2354783" cy="3233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Tecnologías</a:t>
            </a:r>
            <a:r>
              <a:rPr spc="-50" dirty="0"/>
              <a:t> </a:t>
            </a:r>
            <a:r>
              <a:rPr spc="-5" dirty="0"/>
              <a:t>Habilitadoras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6139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Herramientas de Monitoreo y</a:t>
            </a:r>
            <a:r>
              <a:rPr sz="2800" spc="10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Auditoría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11739" y="2599971"/>
            <a:ext cx="4689206" cy="39943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0621" y="1666494"/>
            <a:ext cx="10514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En el </a:t>
            </a:r>
            <a:r>
              <a:rPr sz="1800" b="1" dirty="0">
                <a:latin typeface="Arial"/>
                <a:cs typeface="Arial"/>
              </a:rPr>
              <a:t>siguiente </a:t>
            </a:r>
            <a:r>
              <a:rPr sz="1800" b="1" spc="-5" dirty="0">
                <a:latin typeface="Arial"/>
                <a:cs typeface="Arial"/>
              </a:rPr>
              <a:t>diagrama se muestra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ejemplo de </a:t>
            </a:r>
            <a:r>
              <a:rPr sz="1800" b="1" dirty="0">
                <a:latin typeface="Arial"/>
                <a:cs typeface="Arial"/>
              </a:rPr>
              <a:t>una solución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monitoreo </a:t>
            </a:r>
            <a:r>
              <a:rPr sz="1800" b="1" spc="-5" dirty="0">
                <a:latin typeface="Arial"/>
                <a:cs typeface="Arial"/>
              </a:rPr>
              <a:t>para diagnosticar 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datos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registro.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39691" y="2107188"/>
            <a:ext cx="4164965" cy="2401570"/>
            <a:chOff x="4139691" y="2107188"/>
            <a:chExt cx="4164965" cy="2401570"/>
          </a:xfrm>
        </p:grpSpPr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85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Herramientas de Registro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(Logging)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6951" y="1519555"/>
            <a:ext cx="7458709" cy="1322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"/>
                <a:cs typeface="Arial"/>
              </a:rPr>
              <a:t>Debido a que las </a:t>
            </a:r>
            <a:r>
              <a:rPr sz="1700" b="1" dirty="0">
                <a:latin typeface="Arial"/>
                <a:cs typeface="Arial"/>
              </a:rPr>
              <a:t>aplicaciones que </a:t>
            </a:r>
            <a:r>
              <a:rPr sz="1700" b="1" spc="-5" dirty="0">
                <a:latin typeface="Arial"/>
                <a:cs typeface="Arial"/>
              </a:rPr>
              <a:t>utilizan </a:t>
            </a:r>
            <a:r>
              <a:rPr sz="1700" b="1" dirty="0">
                <a:latin typeface="Arial"/>
                <a:cs typeface="Arial"/>
              </a:rPr>
              <a:t>o se basan en </a:t>
            </a:r>
            <a:r>
              <a:rPr sz="1700" b="1" spc="-5" dirty="0">
                <a:latin typeface="Arial"/>
                <a:cs typeface="Arial"/>
              </a:rPr>
              <a:t>microservicios  </a:t>
            </a:r>
            <a:r>
              <a:rPr sz="1700" dirty="0">
                <a:latin typeface="Arial"/>
                <a:cs typeface="Arial"/>
              </a:rPr>
              <a:t>estarán </a:t>
            </a:r>
            <a:r>
              <a:rPr sz="1700" b="1" dirty="0">
                <a:latin typeface="Arial"/>
                <a:cs typeface="Arial"/>
              </a:rPr>
              <a:t>compuestas por una </a:t>
            </a:r>
            <a:r>
              <a:rPr sz="1700" b="1" spc="-5" dirty="0">
                <a:latin typeface="Arial"/>
                <a:cs typeface="Arial"/>
              </a:rPr>
              <a:t>mayor </a:t>
            </a:r>
            <a:r>
              <a:rPr sz="1700" b="1" dirty="0">
                <a:latin typeface="Arial"/>
                <a:cs typeface="Arial"/>
              </a:rPr>
              <a:t>cantidad de partes más </a:t>
            </a:r>
            <a:r>
              <a:rPr sz="1700" b="1" spc="5" dirty="0">
                <a:latin typeface="Arial"/>
                <a:cs typeface="Arial"/>
              </a:rPr>
              <a:t>pequeñas</a:t>
            </a:r>
            <a:r>
              <a:rPr sz="1700" spc="5" dirty="0">
                <a:latin typeface="Arial"/>
                <a:cs typeface="Arial"/>
              </a:rPr>
              <a:t>, </a:t>
            </a:r>
            <a:r>
              <a:rPr sz="1700" dirty="0">
                <a:latin typeface="Arial"/>
                <a:cs typeface="Arial"/>
              </a:rPr>
              <a:t>la  cantidad de eventos de registro que pueden generarse en tales aplicaciones  puede ser </a:t>
            </a:r>
            <a:r>
              <a:rPr sz="1700" b="1" dirty="0">
                <a:latin typeface="Arial"/>
                <a:cs typeface="Arial"/>
              </a:rPr>
              <a:t>bastante </a:t>
            </a:r>
            <a:r>
              <a:rPr sz="1700" b="1" spc="-5" dirty="0">
                <a:latin typeface="Arial"/>
                <a:cs typeface="Arial"/>
              </a:rPr>
              <a:t>alta </a:t>
            </a:r>
            <a:r>
              <a:rPr sz="1700" b="1" dirty="0">
                <a:latin typeface="Arial"/>
                <a:cs typeface="Arial"/>
              </a:rPr>
              <a:t>y puede exigir más a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tecnología de </a:t>
            </a:r>
            <a:r>
              <a:rPr sz="1700" b="1" spc="-5" dirty="0">
                <a:latin typeface="Arial"/>
                <a:cs typeface="Arial"/>
              </a:rPr>
              <a:t>registro  </a:t>
            </a:r>
            <a:r>
              <a:rPr sz="1700" b="1" dirty="0">
                <a:latin typeface="Arial"/>
                <a:cs typeface="Arial"/>
              </a:rPr>
              <a:t>empleada.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331" y="3049270"/>
            <a:ext cx="7179309" cy="803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"/>
                <a:cs typeface="Arial"/>
              </a:rPr>
              <a:t>Las </a:t>
            </a:r>
            <a:r>
              <a:rPr sz="1700" b="1" dirty="0">
                <a:latin typeface="Arial"/>
                <a:cs typeface="Arial"/>
              </a:rPr>
              <a:t>herramientas de gestión de </a:t>
            </a:r>
            <a:r>
              <a:rPr sz="1700" b="1" spc="-5" dirty="0">
                <a:latin typeface="Arial"/>
                <a:cs typeface="Arial"/>
              </a:rPr>
              <a:t>servicios tradicionales </a:t>
            </a:r>
            <a:r>
              <a:rPr sz="1700" b="1" dirty="0">
                <a:latin typeface="Arial"/>
                <a:cs typeface="Arial"/>
              </a:rPr>
              <a:t>pueden no ser  capaces de hacer frente </a:t>
            </a:r>
            <a:r>
              <a:rPr sz="1700" dirty="0">
                <a:latin typeface="Arial"/>
                <a:cs typeface="Arial"/>
              </a:rPr>
              <a:t>o mantenerse al </a:t>
            </a:r>
            <a:r>
              <a:rPr sz="1700" spc="-5" dirty="0">
                <a:latin typeface="Arial"/>
                <a:cs typeface="Arial"/>
              </a:rPr>
              <a:t>día </a:t>
            </a:r>
            <a:r>
              <a:rPr sz="1700" dirty="0">
                <a:latin typeface="Arial"/>
                <a:cs typeface="Arial"/>
              </a:rPr>
              <a:t>con el </a:t>
            </a:r>
            <a:r>
              <a:rPr sz="1700" b="1" dirty="0">
                <a:latin typeface="Arial"/>
                <a:cs typeface="Arial"/>
              </a:rPr>
              <a:t>gran </a:t>
            </a:r>
            <a:r>
              <a:rPr sz="1700" b="1" spc="-5" dirty="0">
                <a:latin typeface="Arial"/>
                <a:cs typeface="Arial"/>
              </a:rPr>
              <a:t>volumen </a:t>
            </a:r>
            <a:r>
              <a:rPr sz="1700" b="1" dirty="0">
                <a:latin typeface="Arial"/>
                <a:cs typeface="Arial"/>
              </a:rPr>
              <a:t>de  datos de </a:t>
            </a:r>
            <a:r>
              <a:rPr sz="1700" b="1" spc="-5" dirty="0">
                <a:latin typeface="Arial"/>
                <a:cs typeface="Arial"/>
              </a:rPr>
              <a:t>registro</a:t>
            </a:r>
            <a:r>
              <a:rPr sz="1700" b="1" dirty="0">
                <a:latin typeface="Arial"/>
                <a:cs typeface="Arial"/>
              </a:rPr>
              <a:t> generados.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951" y="4199890"/>
            <a:ext cx="744029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Dependiendo de la arquitectura y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ubicación de despliegue de un 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dado se pueden generar diferentes </a:t>
            </a:r>
            <a:r>
              <a:rPr sz="1700" b="1" spc="-5" dirty="0">
                <a:latin typeface="Arial"/>
                <a:cs typeface="Arial"/>
              </a:rPr>
              <a:t>registros; </a:t>
            </a:r>
            <a:r>
              <a:rPr sz="1700" b="1" dirty="0">
                <a:latin typeface="Arial"/>
                <a:cs typeface="Arial"/>
              </a:rPr>
              <a:t>del host  </a:t>
            </a:r>
            <a:r>
              <a:rPr sz="1700" b="1" spc="-5" dirty="0">
                <a:latin typeface="Arial"/>
                <a:cs typeface="Arial"/>
              </a:rPr>
              <a:t>físico, </a:t>
            </a:r>
            <a:r>
              <a:rPr sz="1700" b="1" dirty="0">
                <a:latin typeface="Arial"/>
                <a:cs typeface="Arial"/>
              </a:rPr>
              <a:t>el </a:t>
            </a:r>
            <a:r>
              <a:rPr sz="1700" b="1" spc="-5" dirty="0">
                <a:latin typeface="Arial"/>
                <a:cs typeface="Arial"/>
              </a:rPr>
              <a:t>hipervisor, la </a:t>
            </a:r>
            <a:r>
              <a:rPr sz="1700" b="1" dirty="0">
                <a:latin typeface="Arial"/>
                <a:cs typeface="Arial"/>
              </a:rPr>
              <a:t>máquina </a:t>
            </a:r>
            <a:r>
              <a:rPr sz="1700" b="1" spc="-10" dirty="0">
                <a:latin typeface="Arial"/>
                <a:cs typeface="Arial"/>
              </a:rPr>
              <a:t>virtual, </a:t>
            </a:r>
            <a:r>
              <a:rPr sz="1700" b="1" dirty="0">
                <a:latin typeface="Arial"/>
                <a:cs typeface="Arial"/>
              </a:rPr>
              <a:t>el contenedor y el</a:t>
            </a:r>
            <a:r>
              <a:rPr sz="1700" b="1" spc="20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microservicio.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3047" y="5352415"/>
            <a:ext cx="737489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Arial"/>
                <a:cs typeface="Arial"/>
              </a:rPr>
              <a:t>Estos registros se </a:t>
            </a:r>
            <a:r>
              <a:rPr sz="1700" b="1" dirty="0">
                <a:latin typeface="Arial"/>
                <a:cs typeface="Arial"/>
              </a:rPr>
              <a:t>pueden recopilar para diferentes propósitos como  para apoyar y administrar </a:t>
            </a:r>
            <a:r>
              <a:rPr sz="1700" b="1" spc="-5" dirty="0">
                <a:latin typeface="Arial"/>
                <a:cs typeface="Arial"/>
              </a:rPr>
              <a:t>los microservicios </a:t>
            </a:r>
            <a:r>
              <a:rPr sz="1700" b="1" dirty="0">
                <a:latin typeface="Arial"/>
                <a:cs typeface="Arial"/>
              </a:rPr>
              <a:t>o para </a:t>
            </a:r>
            <a:r>
              <a:rPr sz="1700" b="1" spc="-5" dirty="0">
                <a:latin typeface="Arial"/>
                <a:cs typeface="Arial"/>
              </a:rPr>
              <a:t>fines </a:t>
            </a:r>
            <a:r>
              <a:rPr sz="1700" b="1" dirty="0">
                <a:latin typeface="Arial"/>
                <a:cs typeface="Arial"/>
              </a:rPr>
              <a:t>de </a:t>
            </a:r>
            <a:r>
              <a:rPr sz="1700" b="1" spc="-5" dirty="0">
                <a:latin typeface="Arial"/>
                <a:cs typeface="Arial"/>
              </a:rPr>
              <a:t>auditoría </a:t>
            </a:r>
            <a:r>
              <a:rPr sz="1700" b="1" dirty="0">
                <a:latin typeface="Arial"/>
                <a:cs typeface="Arial"/>
              </a:rPr>
              <a:t>y  regulación.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95004" y="2528316"/>
            <a:ext cx="2240280" cy="441959"/>
          </a:xfrm>
          <a:custGeom>
            <a:avLst/>
            <a:gdLst/>
            <a:ahLst/>
            <a:cxnLst/>
            <a:rect l="l" t="t" r="r" b="b"/>
            <a:pathLst>
              <a:path w="2240279" h="441960">
                <a:moveTo>
                  <a:pt x="0" y="441960"/>
                </a:moveTo>
                <a:lnTo>
                  <a:pt x="2240279" y="441960"/>
                </a:lnTo>
                <a:lnTo>
                  <a:pt x="2240279" y="0"/>
                </a:lnTo>
                <a:lnTo>
                  <a:pt x="0" y="0"/>
                </a:lnTo>
                <a:lnTo>
                  <a:pt x="0" y="441960"/>
                </a:lnTo>
                <a:close/>
              </a:path>
            </a:pathLst>
          </a:custGeom>
          <a:ln w="12700">
            <a:solidFill>
              <a:srgbClr val="2FA2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801354" y="2534666"/>
            <a:ext cx="2227580" cy="420370"/>
          </a:xfrm>
          <a:prstGeom prst="rect">
            <a:avLst/>
          </a:prstGeom>
          <a:solidFill>
            <a:srgbClr val="F7B900"/>
          </a:solidFill>
        </p:spPr>
        <p:txBody>
          <a:bodyPr vert="horz" wrap="square" lIns="0" tIns="7175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565"/>
              </a:spcBef>
            </a:pPr>
            <a:r>
              <a:rPr sz="1800" spc="-5" dirty="0">
                <a:latin typeface="Arial"/>
                <a:cs typeface="Arial"/>
              </a:rPr>
              <a:t>Engine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614228" y="5316708"/>
            <a:ext cx="915435" cy="782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764269" y="5450535"/>
            <a:ext cx="7816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Servidor  Físico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95004" y="4835652"/>
            <a:ext cx="2240280" cy="320040"/>
          </a:xfrm>
          <a:prstGeom prst="rect">
            <a:avLst/>
          </a:prstGeom>
          <a:ln w="12700">
            <a:solidFill>
              <a:srgbClr val="2FA2DC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443230">
              <a:lnSpc>
                <a:spcPct val="100000"/>
              </a:lnSpc>
              <a:spcBef>
                <a:spcPts val="390"/>
              </a:spcBef>
            </a:pPr>
            <a:r>
              <a:rPr sz="1300" spc="-10" dirty="0">
                <a:latin typeface="Arial"/>
                <a:cs typeface="Arial"/>
              </a:rPr>
              <a:t>Sistema</a:t>
            </a:r>
            <a:r>
              <a:rPr sz="1300" spc="1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Operativo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95004" y="4503420"/>
            <a:ext cx="2240280" cy="332740"/>
          </a:xfrm>
          <a:custGeom>
            <a:avLst/>
            <a:gdLst/>
            <a:ahLst/>
            <a:cxnLst/>
            <a:rect l="l" t="t" r="r" b="b"/>
            <a:pathLst>
              <a:path w="2240279" h="332739">
                <a:moveTo>
                  <a:pt x="2240279" y="0"/>
                </a:moveTo>
                <a:lnTo>
                  <a:pt x="0" y="0"/>
                </a:lnTo>
                <a:lnTo>
                  <a:pt x="0" y="332231"/>
                </a:lnTo>
                <a:lnTo>
                  <a:pt x="2240279" y="332231"/>
                </a:lnTo>
                <a:lnTo>
                  <a:pt x="2240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795004" y="4503420"/>
            <a:ext cx="2240280" cy="332740"/>
          </a:xfrm>
          <a:prstGeom prst="rect">
            <a:avLst/>
          </a:prstGeom>
          <a:ln w="12700">
            <a:solidFill>
              <a:srgbClr val="2FA2DC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728345">
              <a:lnSpc>
                <a:spcPct val="100000"/>
              </a:lnSpc>
              <a:spcBef>
                <a:spcPts val="490"/>
              </a:spcBef>
            </a:pPr>
            <a:r>
              <a:rPr sz="1300" spc="-5" dirty="0">
                <a:latin typeface="Arial"/>
                <a:cs typeface="Arial"/>
              </a:rPr>
              <a:t>Hypervisor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788654" y="2954782"/>
            <a:ext cx="2252980" cy="453390"/>
            <a:chOff x="8788654" y="2954782"/>
            <a:chExt cx="2252980" cy="453390"/>
          </a:xfrm>
        </p:grpSpPr>
        <p:sp>
          <p:nvSpPr>
            <p:cNvPr id="23" name="object 23"/>
            <p:cNvSpPr/>
            <p:nvPr/>
          </p:nvSpPr>
          <p:spPr>
            <a:xfrm>
              <a:off x="8795004" y="2961132"/>
              <a:ext cx="2240280" cy="440690"/>
            </a:xfrm>
            <a:custGeom>
              <a:avLst/>
              <a:gdLst/>
              <a:ahLst/>
              <a:cxnLst/>
              <a:rect l="l" t="t" r="r" b="b"/>
              <a:pathLst>
                <a:path w="2240279" h="440689">
                  <a:moveTo>
                    <a:pt x="2240279" y="0"/>
                  </a:moveTo>
                  <a:lnTo>
                    <a:pt x="0" y="0"/>
                  </a:lnTo>
                  <a:lnTo>
                    <a:pt x="0" y="440436"/>
                  </a:lnTo>
                  <a:lnTo>
                    <a:pt x="2240279" y="440436"/>
                  </a:lnTo>
                  <a:lnTo>
                    <a:pt x="2240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95004" y="2961132"/>
              <a:ext cx="2240280" cy="440690"/>
            </a:xfrm>
            <a:custGeom>
              <a:avLst/>
              <a:gdLst/>
              <a:ahLst/>
              <a:cxnLst/>
              <a:rect l="l" t="t" r="r" b="b"/>
              <a:pathLst>
                <a:path w="2240279" h="440689">
                  <a:moveTo>
                    <a:pt x="0" y="440436"/>
                  </a:moveTo>
                  <a:lnTo>
                    <a:pt x="2240279" y="440436"/>
                  </a:lnTo>
                  <a:lnTo>
                    <a:pt x="2240279" y="0"/>
                  </a:lnTo>
                  <a:lnTo>
                    <a:pt x="0" y="0"/>
                  </a:lnTo>
                  <a:lnTo>
                    <a:pt x="0" y="440436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801354" y="3026155"/>
            <a:ext cx="222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Sistema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Operativo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99576" y="1665817"/>
            <a:ext cx="2226554" cy="774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46919" y="3506723"/>
            <a:ext cx="647700" cy="820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757666" y="3687571"/>
            <a:ext cx="72517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080" indent="-29209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Máquina  Virtual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134618" y="5507046"/>
            <a:ext cx="480059" cy="407034"/>
            <a:chOff x="8134618" y="5507046"/>
            <a:chExt cx="480059" cy="407034"/>
          </a:xfrm>
        </p:grpSpPr>
        <p:sp>
          <p:nvSpPr>
            <p:cNvPr id="30" name="object 30"/>
            <p:cNvSpPr/>
            <p:nvPr/>
          </p:nvSpPr>
          <p:spPr>
            <a:xfrm>
              <a:off x="8298301" y="5507046"/>
              <a:ext cx="316128" cy="4067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34618" y="5544515"/>
              <a:ext cx="126447" cy="3511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134618" y="4386827"/>
            <a:ext cx="480059" cy="881380"/>
            <a:chOff x="8134618" y="4386827"/>
            <a:chExt cx="480059" cy="881380"/>
          </a:xfrm>
        </p:grpSpPr>
        <p:sp>
          <p:nvSpPr>
            <p:cNvPr id="33" name="object 33"/>
            <p:cNvSpPr/>
            <p:nvPr/>
          </p:nvSpPr>
          <p:spPr>
            <a:xfrm>
              <a:off x="8298301" y="4862315"/>
              <a:ext cx="316128" cy="4053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298301" y="4386827"/>
              <a:ext cx="316128" cy="4053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134618" y="4450283"/>
              <a:ext cx="126447" cy="3511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34618" y="4832806"/>
              <a:ext cx="126447" cy="3511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8134618" y="3589854"/>
            <a:ext cx="480059" cy="407034"/>
            <a:chOff x="8134618" y="3589854"/>
            <a:chExt cx="480059" cy="407034"/>
          </a:xfrm>
        </p:grpSpPr>
        <p:sp>
          <p:nvSpPr>
            <p:cNvPr id="38" name="object 38"/>
            <p:cNvSpPr/>
            <p:nvPr/>
          </p:nvSpPr>
          <p:spPr>
            <a:xfrm>
              <a:off x="8298301" y="3589854"/>
              <a:ext cx="316128" cy="4067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34618" y="3592271"/>
              <a:ext cx="126447" cy="3511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8686098" y="876258"/>
            <a:ext cx="2355908" cy="6050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6398640" y="1876878"/>
            <a:ext cx="2242185" cy="1556385"/>
            <a:chOff x="6398640" y="1876878"/>
            <a:chExt cx="2242185" cy="1556385"/>
          </a:xfrm>
        </p:grpSpPr>
        <p:sp>
          <p:nvSpPr>
            <p:cNvPr id="44" name="object 44"/>
            <p:cNvSpPr/>
            <p:nvPr/>
          </p:nvSpPr>
          <p:spPr>
            <a:xfrm>
              <a:off x="8298301" y="3025974"/>
              <a:ext cx="316128" cy="4067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34618" y="3078683"/>
              <a:ext cx="126447" cy="3511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98301" y="2492574"/>
              <a:ext cx="316128" cy="4067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34618" y="2563571"/>
              <a:ext cx="126447" cy="3511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25504" y="1876878"/>
              <a:ext cx="315049" cy="4067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4618" y="1944776"/>
              <a:ext cx="126447" cy="3497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98640" y="2107187"/>
              <a:ext cx="1905635" cy="110819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85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Herramientas de Registro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(Logging)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0608" y="1502105"/>
            <a:ext cx="1017587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registros recopilados de diferentes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se pueden almacenar en un  repositorio central </a:t>
            </a:r>
            <a:r>
              <a:rPr sz="2000" dirty="0">
                <a:latin typeface="Arial"/>
                <a:cs typeface="Arial"/>
              </a:rPr>
              <a:t>de registros para generar una </a:t>
            </a:r>
            <a:r>
              <a:rPr sz="2000" b="1" spc="-5" dirty="0">
                <a:latin typeface="Arial"/>
                <a:cs typeface="Arial"/>
              </a:rPr>
              <a:t>vista </a:t>
            </a:r>
            <a:r>
              <a:rPr sz="2000" b="1" dirty="0">
                <a:latin typeface="Arial"/>
                <a:cs typeface="Arial"/>
              </a:rPr>
              <a:t>holística del sistema basada</a:t>
            </a:r>
            <a:r>
              <a:rPr sz="2000" b="1" spc="-229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  los registros generados</a:t>
            </a:r>
            <a:r>
              <a:rPr sz="2000" dirty="0">
                <a:latin typeface="Arial"/>
                <a:cs typeface="Arial"/>
              </a:rPr>
              <a:t>, como se muestra en el siguiente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diagrama.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0602" y="3598164"/>
            <a:ext cx="2239645" cy="299085"/>
          </a:xfrm>
          <a:prstGeom prst="rect">
            <a:avLst/>
          </a:prstGeom>
          <a:solidFill>
            <a:srgbClr val="F7B900"/>
          </a:solidFill>
          <a:ln w="12700">
            <a:solidFill>
              <a:srgbClr val="2FA2DC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1200" spc="-5" dirty="0">
                <a:latin typeface="Arial"/>
                <a:cs typeface="Arial"/>
              </a:rPr>
              <a:t>Engine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32021" y="5611865"/>
            <a:ext cx="628465" cy="537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16751" y="5683097"/>
            <a:ext cx="593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Servidor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Físico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41364" y="5198364"/>
            <a:ext cx="2239010" cy="264160"/>
          </a:xfrm>
          <a:prstGeom prst="rect">
            <a:avLst/>
          </a:prstGeom>
          <a:ln w="12700">
            <a:solidFill>
              <a:srgbClr val="2FA2DC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492125">
              <a:lnSpc>
                <a:spcPct val="100000"/>
              </a:lnSpc>
              <a:spcBef>
                <a:spcPts val="225"/>
              </a:spcBef>
            </a:pPr>
            <a:r>
              <a:rPr sz="1200" dirty="0">
                <a:latin typeface="Arial"/>
                <a:cs typeface="Arial"/>
              </a:rPr>
              <a:t>Sistema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Operativo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41364" y="4917947"/>
            <a:ext cx="2239010" cy="280670"/>
          </a:xfrm>
          <a:custGeom>
            <a:avLst/>
            <a:gdLst/>
            <a:ahLst/>
            <a:cxnLst/>
            <a:rect l="l" t="t" r="r" b="b"/>
            <a:pathLst>
              <a:path w="2239009" h="280670">
                <a:moveTo>
                  <a:pt x="2238756" y="0"/>
                </a:moveTo>
                <a:lnTo>
                  <a:pt x="0" y="0"/>
                </a:lnTo>
                <a:lnTo>
                  <a:pt x="0" y="280415"/>
                </a:lnTo>
                <a:lnTo>
                  <a:pt x="2238756" y="280415"/>
                </a:lnTo>
                <a:lnTo>
                  <a:pt x="22387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41364" y="4917947"/>
            <a:ext cx="2239010" cy="280670"/>
          </a:xfrm>
          <a:prstGeom prst="rect">
            <a:avLst/>
          </a:prstGeom>
          <a:ln w="12700">
            <a:solidFill>
              <a:srgbClr val="2FA2DC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200" spc="-5" dirty="0">
                <a:latin typeface="Arial"/>
                <a:cs typeface="Arial"/>
              </a:rPr>
              <a:t>Hypervisor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41364" y="3896867"/>
            <a:ext cx="2239010" cy="299085"/>
          </a:xfrm>
          <a:custGeom>
            <a:avLst/>
            <a:gdLst/>
            <a:ahLst/>
            <a:cxnLst/>
            <a:rect l="l" t="t" r="r" b="b"/>
            <a:pathLst>
              <a:path w="2239009" h="299085">
                <a:moveTo>
                  <a:pt x="2238756" y="0"/>
                </a:moveTo>
                <a:lnTo>
                  <a:pt x="0" y="0"/>
                </a:lnTo>
                <a:lnTo>
                  <a:pt x="0" y="298703"/>
                </a:lnTo>
                <a:lnTo>
                  <a:pt x="2238756" y="298703"/>
                </a:lnTo>
                <a:lnTo>
                  <a:pt x="22387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40602" y="3896867"/>
            <a:ext cx="2239645" cy="299085"/>
          </a:xfrm>
          <a:prstGeom prst="rect">
            <a:avLst/>
          </a:prstGeom>
          <a:ln w="12700">
            <a:solidFill>
              <a:srgbClr val="2FA2D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492759">
              <a:lnSpc>
                <a:spcPct val="100000"/>
              </a:lnSpc>
              <a:spcBef>
                <a:spcPts val="425"/>
              </a:spcBef>
            </a:pPr>
            <a:r>
              <a:rPr sz="1200" dirty="0">
                <a:latin typeface="Arial"/>
                <a:cs typeface="Arial"/>
              </a:rPr>
              <a:t>Sistema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Operativo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25184" y="2743097"/>
            <a:ext cx="2066863" cy="7194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046732" y="2700527"/>
            <a:ext cx="5820410" cy="3837940"/>
            <a:chOff x="2046732" y="2700527"/>
            <a:chExt cx="5820410" cy="3837940"/>
          </a:xfrm>
        </p:grpSpPr>
        <p:sp>
          <p:nvSpPr>
            <p:cNvPr id="22" name="object 22"/>
            <p:cNvSpPr/>
            <p:nvPr/>
          </p:nvSpPr>
          <p:spPr>
            <a:xfrm>
              <a:off x="7347203" y="4223003"/>
              <a:ext cx="519683" cy="6613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00860" y="2916445"/>
              <a:ext cx="257866" cy="3316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46064" y="3496055"/>
              <a:ext cx="364236" cy="734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62856" y="3160394"/>
              <a:ext cx="1160780" cy="2722880"/>
            </a:xfrm>
            <a:custGeom>
              <a:avLst/>
              <a:gdLst/>
              <a:ahLst/>
              <a:cxnLst/>
              <a:rect l="l" t="t" r="r" b="b"/>
              <a:pathLst>
                <a:path w="1160779" h="2722879">
                  <a:moveTo>
                    <a:pt x="1160526" y="2715755"/>
                  </a:moveTo>
                  <a:lnTo>
                    <a:pt x="68618" y="1021715"/>
                  </a:lnTo>
                  <a:lnTo>
                    <a:pt x="1150239" y="2354453"/>
                  </a:lnTo>
                  <a:lnTo>
                    <a:pt x="1160145" y="2346325"/>
                  </a:lnTo>
                  <a:lnTo>
                    <a:pt x="82130" y="1018146"/>
                  </a:lnTo>
                  <a:lnTo>
                    <a:pt x="1150747" y="2086610"/>
                  </a:lnTo>
                  <a:lnTo>
                    <a:pt x="1159637" y="2077720"/>
                  </a:lnTo>
                  <a:lnTo>
                    <a:pt x="60591" y="978598"/>
                  </a:lnTo>
                  <a:lnTo>
                    <a:pt x="63233" y="976884"/>
                  </a:lnTo>
                  <a:lnTo>
                    <a:pt x="73279" y="970407"/>
                  </a:lnTo>
                  <a:lnTo>
                    <a:pt x="69888" y="968413"/>
                  </a:lnTo>
                  <a:lnTo>
                    <a:pt x="72529" y="966266"/>
                  </a:lnTo>
                  <a:lnTo>
                    <a:pt x="1143508" y="1443355"/>
                  </a:lnTo>
                  <a:lnTo>
                    <a:pt x="1148588" y="1431671"/>
                  </a:lnTo>
                  <a:lnTo>
                    <a:pt x="79273" y="955395"/>
                  </a:lnTo>
                  <a:lnTo>
                    <a:pt x="80772" y="953897"/>
                  </a:lnTo>
                  <a:lnTo>
                    <a:pt x="76200" y="952373"/>
                  </a:lnTo>
                  <a:lnTo>
                    <a:pt x="76200" y="943114"/>
                  </a:lnTo>
                  <a:lnTo>
                    <a:pt x="77584" y="940003"/>
                  </a:lnTo>
                  <a:lnTo>
                    <a:pt x="84074" y="941070"/>
                  </a:lnTo>
                  <a:lnTo>
                    <a:pt x="81737" y="933488"/>
                  </a:lnTo>
                  <a:lnTo>
                    <a:pt x="1147572" y="934847"/>
                  </a:lnTo>
                  <a:lnTo>
                    <a:pt x="1147572" y="922147"/>
                  </a:lnTo>
                  <a:lnTo>
                    <a:pt x="77838" y="920788"/>
                  </a:lnTo>
                  <a:lnTo>
                    <a:pt x="76200" y="915441"/>
                  </a:lnTo>
                  <a:lnTo>
                    <a:pt x="76200" y="910374"/>
                  </a:lnTo>
                  <a:lnTo>
                    <a:pt x="1147953" y="582549"/>
                  </a:lnTo>
                  <a:lnTo>
                    <a:pt x="1144143" y="570357"/>
                  </a:lnTo>
                  <a:lnTo>
                    <a:pt x="83248" y="894918"/>
                  </a:lnTo>
                  <a:lnTo>
                    <a:pt x="77393" y="887603"/>
                  </a:lnTo>
                  <a:lnTo>
                    <a:pt x="71018" y="879652"/>
                  </a:lnTo>
                  <a:lnTo>
                    <a:pt x="1156081" y="9906"/>
                  </a:lnTo>
                  <a:lnTo>
                    <a:pt x="1148207" y="0"/>
                  </a:lnTo>
                  <a:lnTo>
                    <a:pt x="63093" y="869772"/>
                  </a:lnTo>
                  <a:lnTo>
                    <a:pt x="43307" y="845058"/>
                  </a:lnTo>
                  <a:lnTo>
                    <a:pt x="9804" y="917651"/>
                  </a:lnTo>
                  <a:lnTo>
                    <a:pt x="0" y="926973"/>
                  </a:lnTo>
                  <a:lnTo>
                    <a:pt x="9271" y="1011682"/>
                  </a:lnTo>
                  <a:lnTo>
                    <a:pt x="17564" y="1006335"/>
                  </a:lnTo>
                  <a:lnTo>
                    <a:pt x="18415" y="1010158"/>
                  </a:lnTo>
                  <a:lnTo>
                    <a:pt x="25742" y="1004214"/>
                  </a:lnTo>
                  <a:lnTo>
                    <a:pt x="26924" y="1007745"/>
                  </a:lnTo>
                  <a:lnTo>
                    <a:pt x="37630" y="997038"/>
                  </a:lnTo>
                  <a:lnTo>
                    <a:pt x="1149858" y="2722638"/>
                  </a:lnTo>
                  <a:lnTo>
                    <a:pt x="1160526" y="2715755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46732" y="2700527"/>
              <a:ext cx="2810256" cy="38374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37706" y="4356354"/>
            <a:ext cx="62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Máquina  Virtual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00860" y="4390153"/>
            <a:ext cx="257866" cy="331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46064" y="4884420"/>
            <a:ext cx="364236" cy="729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00860" y="5716113"/>
            <a:ext cx="257866" cy="3330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89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Herramientas de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Automatización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250" y="5029344"/>
            <a:ext cx="11546205" cy="1638300"/>
            <a:chOff x="460250" y="5029344"/>
            <a:chExt cx="11546205" cy="1638300"/>
          </a:xfrm>
        </p:grpSpPr>
        <p:sp>
          <p:nvSpPr>
            <p:cNvPr id="11" name="object 11"/>
            <p:cNvSpPr/>
            <p:nvPr/>
          </p:nvSpPr>
          <p:spPr>
            <a:xfrm>
              <a:off x="9892283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0250" y="5029344"/>
              <a:ext cx="9389356" cy="13988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0667" y="1544193"/>
            <a:ext cx="10194290" cy="32689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Al desarrollar y desplegar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la automatización y la orquestación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juegan  un </a:t>
            </a:r>
            <a:r>
              <a:rPr sz="2000" b="1" dirty="0">
                <a:latin typeface="Arial"/>
                <a:cs typeface="Arial"/>
              </a:rPr>
              <a:t>rol crítico en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consistencia e integridad de </a:t>
            </a:r>
            <a:r>
              <a:rPr sz="2000" b="1" spc="-5" dirty="0">
                <a:latin typeface="Arial"/>
                <a:cs typeface="Arial"/>
              </a:rPr>
              <a:t>los servicios </a:t>
            </a:r>
            <a:r>
              <a:rPr sz="2000" dirty="0">
                <a:latin typeface="Arial"/>
                <a:cs typeface="Arial"/>
              </a:rPr>
              <a:t>que están diseñados,  desarrollados y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desplegados.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 marL="36830" marR="558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Esto </a:t>
            </a:r>
            <a:r>
              <a:rPr sz="2000" b="1" dirty="0">
                <a:latin typeface="Arial"/>
                <a:cs typeface="Arial"/>
              </a:rPr>
              <a:t>no </a:t>
            </a:r>
            <a:r>
              <a:rPr sz="2000" b="1" spc="-5" dirty="0">
                <a:latin typeface="Arial"/>
                <a:cs typeface="Arial"/>
              </a:rPr>
              <a:t>solo </a:t>
            </a:r>
            <a:r>
              <a:rPr sz="2000" b="1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limita </a:t>
            </a:r>
            <a:r>
              <a:rPr sz="2000" b="1" dirty="0">
                <a:latin typeface="Arial"/>
                <a:cs typeface="Arial"/>
              </a:rPr>
              <a:t>al despliegue </a:t>
            </a:r>
            <a:r>
              <a:rPr sz="2000" dirty="0">
                <a:latin typeface="Arial"/>
                <a:cs typeface="Arial"/>
              </a:rPr>
              <a:t>automatizado de los servicios. También se utiliza  para </a:t>
            </a:r>
            <a:r>
              <a:rPr sz="2000" b="1" dirty="0">
                <a:latin typeface="Arial"/>
                <a:cs typeface="Arial"/>
              </a:rPr>
              <a:t>automatizar la integración del código, control de cambios, pruebas, análisis</a:t>
            </a:r>
            <a:r>
              <a:rPr sz="2000" b="1" spc="-2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código, </a:t>
            </a:r>
            <a:r>
              <a:rPr sz="2000" b="1" spc="-5" dirty="0">
                <a:latin typeface="Arial"/>
                <a:cs typeface="Arial"/>
              </a:rPr>
              <a:t>aprovisionamiento, </a:t>
            </a:r>
            <a:r>
              <a:rPr sz="2000" b="1" dirty="0">
                <a:latin typeface="Arial"/>
                <a:cs typeface="Arial"/>
              </a:rPr>
              <a:t>entre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otras.</a:t>
            </a:r>
            <a:endParaRPr sz="2000">
              <a:latin typeface="Arial"/>
              <a:cs typeface="Arial"/>
            </a:endParaRPr>
          </a:p>
          <a:p>
            <a:pPr marL="61594" marR="321310">
              <a:lnSpc>
                <a:spcPct val="100000"/>
              </a:lnSpc>
              <a:spcBef>
                <a:spcPts val="1914"/>
              </a:spcBef>
            </a:pPr>
            <a:r>
              <a:rPr sz="2000" dirty="0">
                <a:latin typeface="Arial"/>
                <a:cs typeface="Arial"/>
              </a:rPr>
              <a:t>Cuando se despliegan los servicios </a:t>
            </a:r>
            <a:r>
              <a:rPr sz="2000" b="1" dirty="0">
                <a:latin typeface="Arial"/>
                <a:cs typeface="Arial"/>
              </a:rPr>
              <a:t>la automatización y la orquestación pueden  agregar un </a:t>
            </a:r>
            <a:r>
              <a:rPr sz="2000" b="1" spc="-5" dirty="0">
                <a:latin typeface="Arial"/>
                <a:cs typeface="Arial"/>
              </a:rPr>
              <a:t>valor significativo </a:t>
            </a:r>
            <a:r>
              <a:rPr sz="2000" dirty="0">
                <a:latin typeface="Arial"/>
                <a:cs typeface="Arial"/>
              </a:rPr>
              <a:t>a la operación organizacional de los microservicios y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  mismo tiempo </a:t>
            </a:r>
            <a:r>
              <a:rPr sz="2000" b="1" dirty="0">
                <a:latin typeface="Arial"/>
                <a:cs typeface="Arial"/>
              </a:rPr>
              <a:t>reducir aún más el error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humano.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7878" y="6474663"/>
            <a:ext cx="172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ut</a:t>
            </a: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m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tiza</a:t>
            </a:r>
            <a:r>
              <a:rPr sz="1800" b="1" spc="-1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i</a:t>
            </a:r>
            <a:r>
              <a:rPr sz="1800" b="1" spc="5" dirty="0">
                <a:latin typeface="Arial"/>
                <a:cs typeface="Arial"/>
              </a:rPr>
              <a:t>ó</a:t>
            </a:r>
            <a:r>
              <a:rPr sz="1800" b="1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93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Tecnologías de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Escalamiento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101597" y="3948341"/>
            <a:ext cx="8423910" cy="2718435"/>
            <a:chOff x="1101597" y="3948341"/>
            <a:chExt cx="8423910" cy="2718435"/>
          </a:xfrm>
        </p:grpSpPr>
        <p:sp>
          <p:nvSpPr>
            <p:cNvPr id="12" name="object 12"/>
            <p:cNvSpPr/>
            <p:nvPr/>
          </p:nvSpPr>
          <p:spPr>
            <a:xfrm>
              <a:off x="1534667" y="4579620"/>
              <a:ext cx="7551421" cy="1816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7947" y="4315968"/>
              <a:ext cx="8411210" cy="2344420"/>
            </a:xfrm>
            <a:custGeom>
              <a:avLst/>
              <a:gdLst/>
              <a:ahLst/>
              <a:cxnLst/>
              <a:rect l="l" t="t" r="r" b="b"/>
              <a:pathLst>
                <a:path w="8411210" h="2344420">
                  <a:moveTo>
                    <a:pt x="0" y="2343911"/>
                  </a:moveTo>
                  <a:lnTo>
                    <a:pt x="8410956" y="2343911"/>
                  </a:lnTo>
                  <a:lnTo>
                    <a:pt x="8410956" y="0"/>
                  </a:lnTo>
                  <a:lnTo>
                    <a:pt x="0" y="0"/>
                  </a:lnTo>
                  <a:lnTo>
                    <a:pt x="0" y="2343911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1747" y="3948341"/>
              <a:ext cx="1816617" cy="2243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3047" y="1488186"/>
            <a:ext cx="10362565" cy="2504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Los microservicios </a:t>
            </a:r>
            <a:r>
              <a:rPr sz="2000" b="1" dirty="0">
                <a:latin typeface="Arial"/>
                <a:cs typeface="Arial"/>
              </a:rPr>
              <a:t>necesitan poder escalar de manera independiente y autónoma</a:t>
            </a:r>
            <a:r>
              <a:rPr sz="2000" b="1" spc="-1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afectar otros recursos de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TI.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20"/>
              </a:spcBef>
            </a:pPr>
            <a:r>
              <a:rPr sz="2000" b="1" dirty="0">
                <a:latin typeface="Arial"/>
                <a:cs typeface="Arial"/>
              </a:rPr>
              <a:t>Escalamiento horizontal: </a:t>
            </a:r>
            <a:r>
              <a:rPr sz="2000" dirty="0">
                <a:latin typeface="Arial"/>
                <a:cs typeface="Arial"/>
              </a:rPr>
              <a:t>se refiere a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asignación o liberación de recursos del</a:t>
            </a:r>
            <a:r>
              <a:rPr sz="2000" b="1" spc="-19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mismo  </a:t>
            </a:r>
            <a:r>
              <a:rPr sz="2000" b="1" dirty="0">
                <a:latin typeface="Arial"/>
                <a:cs typeface="Arial"/>
              </a:rPr>
              <a:t>tipo</a:t>
            </a:r>
            <a:r>
              <a:rPr sz="2000" dirty="0">
                <a:latin typeface="Arial"/>
                <a:cs typeface="Arial"/>
              </a:rPr>
              <a:t>. La asignación horizontal de recursos se denomina (</a:t>
            </a:r>
            <a:r>
              <a:rPr sz="2000" b="1" dirty="0">
                <a:latin typeface="Arial"/>
                <a:cs typeface="Arial"/>
              </a:rPr>
              <a:t>Scaling-Out</a:t>
            </a:r>
            <a:r>
              <a:rPr sz="2000" dirty="0">
                <a:latin typeface="Arial"/>
                <a:cs typeface="Arial"/>
              </a:rPr>
              <a:t>) y la liberación  horizontal de recursos se denomina (</a:t>
            </a:r>
            <a:r>
              <a:rPr sz="2000" b="1" dirty="0">
                <a:latin typeface="Arial"/>
                <a:cs typeface="Arial"/>
              </a:rPr>
              <a:t>Scaling-In</a:t>
            </a:r>
            <a:r>
              <a:rPr sz="2000" dirty="0">
                <a:latin typeface="Arial"/>
                <a:cs typeface="Arial"/>
              </a:rPr>
              <a:t>). Este mecanismo de escalamiento es el  más común para los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 marL="4293235">
              <a:lnSpc>
                <a:spcPct val="100000"/>
              </a:lnSpc>
              <a:spcBef>
                <a:spcPts val="1235"/>
              </a:spcBef>
            </a:pPr>
            <a:r>
              <a:rPr sz="1800" b="1" dirty="0">
                <a:latin typeface="Arial"/>
                <a:cs typeface="Arial"/>
              </a:rPr>
              <a:t>In-Out </a:t>
            </a:r>
            <a:r>
              <a:rPr sz="1800" b="1" spc="-10" dirty="0">
                <a:latin typeface="Arial"/>
                <a:cs typeface="Arial"/>
              </a:rPr>
              <a:t>(servidores, </a:t>
            </a:r>
            <a:r>
              <a:rPr sz="1800" b="1" spc="-5" dirty="0">
                <a:latin typeface="Arial"/>
                <a:cs typeface="Arial"/>
              </a:rPr>
              <a:t>máquinas </a:t>
            </a:r>
            <a:r>
              <a:rPr sz="1800" b="1" spc="-10" dirty="0">
                <a:latin typeface="Arial"/>
                <a:cs typeface="Arial"/>
              </a:rPr>
              <a:t>virtuales,</a:t>
            </a:r>
            <a:r>
              <a:rPr sz="1800" b="1" spc="1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93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Tecnologías de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Escalamiento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6763" y="1660982"/>
            <a:ext cx="1031684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Escalamiento </a:t>
            </a:r>
            <a:r>
              <a:rPr sz="2000" b="1" spc="-5" dirty="0">
                <a:latin typeface="Arial"/>
                <a:cs typeface="Arial"/>
              </a:rPr>
              <a:t>vertical: </a:t>
            </a:r>
            <a:r>
              <a:rPr sz="2000" dirty="0">
                <a:latin typeface="Arial"/>
                <a:cs typeface="Arial"/>
              </a:rPr>
              <a:t>ocurre cuando un </a:t>
            </a:r>
            <a:r>
              <a:rPr sz="2000" b="1" dirty="0">
                <a:latin typeface="Arial"/>
                <a:cs typeface="Arial"/>
              </a:rPr>
              <a:t>recurso existente se actualiza o reemplaza  por otro</a:t>
            </a:r>
            <a:r>
              <a:rPr sz="2000" dirty="0">
                <a:latin typeface="Arial"/>
                <a:cs typeface="Arial"/>
              </a:rPr>
              <a:t>. La </a:t>
            </a:r>
            <a:r>
              <a:rPr sz="2000" b="1" dirty="0">
                <a:latin typeface="Arial"/>
                <a:cs typeface="Arial"/>
              </a:rPr>
              <a:t>actualización de un recurso de TI o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sustitución de un recurso de TI</a:t>
            </a:r>
            <a:r>
              <a:rPr sz="2000" b="1" spc="-2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por  otro que tenga una </a:t>
            </a:r>
            <a:r>
              <a:rPr sz="2000" b="1" spc="-10" dirty="0">
                <a:latin typeface="Arial"/>
                <a:cs typeface="Arial"/>
              </a:rPr>
              <a:t>mayor </a:t>
            </a:r>
            <a:r>
              <a:rPr sz="2000" b="1" dirty="0">
                <a:latin typeface="Arial"/>
                <a:cs typeface="Arial"/>
              </a:rPr>
              <a:t>capacidad </a:t>
            </a:r>
            <a:r>
              <a:rPr sz="2000" dirty="0">
                <a:latin typeface="Arial"/>
                <a:cs typeface="Arial"/>
              </a:rPr>
              <a:t>se conoce como (</a:t>
            </a:r>
            <a:r>
              <a:rPr sz="2000" b="1" dirty="0">
                <a:latin typeface="Arial"/>
                <a:cs typeface="Arial"/>
              </a:rPr>
              <a:t>Scaling-Up</a:t>
            </a:r>
            <a:r>
              <a:rPr sz="2000" dirty="0">
                <a:latin typeface="Arial"/>
                <a:cs typeface="Arial"/>
              </a:rPr>
              <a:t>). La </a:t>
            </a:r>
            <a:r>
              <a:rPr sz="2000" b="1" dirty="0">
                <a:latin typeface="Arial"/>
                <a:cs typeface="Arial"/>
              </a:rPr>
              <a:t>disminución de  un recurso de TI o la sustitución por otro que tenga una capacidad inferior </a:t>
            </a:r>
            <a:r>
              <a:rPr sz="2000" dirty="0">
                <a:latin typeface="Arial"/>
                <a:cs typeface="Arial"/>
              </a:rPr>
              <a:t>se  denomina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b="1" dirty="0">
                <a:latin typeface="Arial"/>
                <a:cs typeface="Arial"/>
              </a:rPr>
              <a:t>Scaling-Down</a:t>
            </a:r>
            <a:r>
              <a:rPr sz="2000" dirty="0"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66388" y="3228339"/>
            <a:ext cx="2434590" cy="2645410"/>
            <a:chOff x="3866388" y="3228339"/>
            <a:chExt cx="2434590" cy="2645410"/>
          </a:xfrm>
        </p:grpSpPr>
        <p:sp>
          <p:nvSpPr>
            <p:cNvPr id="13" name="object 13"/>
            <p:cNvSpPr/>
            <p:nvPr/>
          </p:nvSpPr>
          <p:spPr>
            <a:xfrm>
              <a:off x="5779008" y="3976634"/>
              <a:ext cx="181356" cy="14635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66388" y="3980633"/>
              <a:ext cx="1749552" cy="18930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91583" y="3228339"/>
              <a:ext cx="1509014" cy="9116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20765" y="4553204"/>
            <a:ext cx="431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Up-Down </a:t>
            </a:r>
            <a:r>
              <a:rPr sz="1800" b="1" spc="-5" dirty="0">
                <a:latin typeface="Arial"/>
                <a:cs typeface="Arial"/>
              </a:rPr>
              <a:t>(Memoria, Disco,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Procesador)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93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Tecnologías de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Escalamiento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1990" y="1575053"/>
            <a:ext cx="10281920" cy="2383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Listener de escalamiento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automatizado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Un (</a:t>
            </a:r>
            <a:r>
              <a:rPr sz="2000" b="1" dirty="0">
                <a:latin typeface="Arial"/>
                <a:cs typeface="Arial"/>
              </a:rPr>
              <a:t>Listener) </a:t>
            </a:r>
            <a:r>
              <a:rPr sz="2000" dirty="0">
                <a:latin typeface="Arial"/>
                <a:cs typeface="Arial"/>
              </a:rPr>
              <a:t>de escalamiento automatizado es un </a:t>
            </a:r>
            <a:r>
              <a:rPr sz="2000" b="1" dirty="0">
                <a:latin typeface="Arial"/>
                <a:cs typeface="Arial"/>
              </a:rPr>
              <a:t>agente de </a:t>
            </a:r>
            <a:r>
              <a:rPr sz="2000" b="1" spc="-5" dirty="0">
                <a:latin typeface="Arial"/>
                <a:cs typeface="Arial"/>
              </a:rPr>
              <a:t>servicio que </a:t>
            </a:r>
            <a:r>
              <a:rPr sz="2000" b="1" dirty="0">
                <a:latin typeface="Arial"/>
                <a:cs typeface="Arial"/>
              </a:rPr>
              <a:t>monitorea y  realiza un seguimiento de la comunicación entre los consumidores y </a:t>
            </a:r>
            <a:r>
              <a:rPr sz="2000" b="1" spc="-5" dirty="0">
                <a:latin typeface="Arial"/>
                <a:cs typeface="Arial"/>
              </a:rPr>
              <a:t>proveedores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  los servicios para fines de </a:t>
            </a:r>
            <a:r>
              <a:rPr sz="2000" b="1" dirty="0">
                <a:latin typeface="Arial"/>
                <a:cs typeface="Arial"/>
              </a:rPr>
              <a:t>escalamiento horizontal por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demanda.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listener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escalar automáticamente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basado </a:t>
            </a: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parámetros</a:t>
            </a:r>
            <a:r>
              <a:rPr sz="1800" b="1" spc="10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previamente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definidos </a:t>
            </a:r>
            <a:r>
              <a:rPr sz="1800" b="1" spc="-5" dirty="0">
                <a:latin typeface="Arial"/>
                <a:cs typeface="Arial"/>
              </a:rPr>
              <a:t>(comúnmente conocidos como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autoescalado).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37726" y="4130516"/>
            <a:ext cx="3221990" cy="2419985"/>
            <a:chOff x="4137726" y="4130516"/>
            <a:chExt cx="3221990" cy="2419985"/>
          </a:xfrm>
        </p:grpSpPr>
        <p:sp>
          <p:nvSpPr>
            <p:cNvPr id="13" name="object 13"/>
            <p:cNvSpPr/>
            <p:nvPr/>
          </p:nvSpPr>
          <p:spPr>
            <a:xfrm>
              <a:off x="4137726" y="4316016"/>
              <a:ext cx="3221619" cy="22340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93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Tecnologías de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Escalamiento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3209" y="1575053"/>
            <a:ext cx="10236835" cy="2861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Balanceador de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carga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Arial"/>
              <a:cs typeface="Arial"/>
            </a:endParaRPr>
          </a:p>
          <a:p>
            <a:pPr marL="38100" marR="50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balanceador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carga realiza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escalamiento </a:t>
            </a:r>
            <a:r>
              <a:rPr sz="1800" b="1" dirty="0">
                <a:latin typeface="Arial"/>
                <a:cs typeface="Arial"/>
              </a:rPr>
              <a:t>horizontal </a:t>
            </a:r>
            <a:r>
              <a:rPr sz="1800" b="1" spc="-5" dirty="0">
                <a:latin typeface="Arial"/>
                <a:cs typeface="Arial"/>
              </a:rPr>
              <a:t>automatizado para </a:t>
            </a:r>
            <a:r>
              <a:rPr sz="1800" b="1" dirty="0">
                <a:latin typeface="Arial"/>
                <a:cs typeface="Arial"/>
              </a:rPr>
              <a:t>equilibrar una  </a:t>
            </a:r>
            <a:r>
              <a:rPr sz="1800" b="1" spc="-5" dirty="0">
                <a:latin typeface="Arial"/>
                <a:cs typeface="Arial"/>
              </a:rPr>
              <a:t>carga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trabajo </a:t>
            </a:r>
            <a:r>
              <a:rPr sz="1800" spc="-5" dirty="0">
                <a:latin typeface="Arial"/>
                <a:cs typeface="Arial"/>
              </a:rPr>
              <a:t>en tiempo de ejecución </a:t>
            </a:r>
            <a:r>
              <a:rPr sz="1800" b="1" dirty="0">
                <a:latin typeface="Arial"/>
                <a:cs typeface="Arial"/>
              </a:rPr>
              <a:t>en dos o </a:t>
            </a:r>
            <a:r>
              <a:rPr sz="1800" b="1" spc="-5" dirty="0">
                <a:latin typeface="Arial"/>
                <a:cs typeface="Arial"/>
              </a:rPr>
              <a:t>más recursos </a:t>
            </a:r>
            <a:r>
              <a:rPr sz="1800" b="1" dirty="0">
                <a:latin typeface="Arial"/>
                <a:cs typeface="Arial"/>
              </a:rPr>
              <a:t>para </a:t>
            </a:r>
            <a:r>
              <a:rPr sz="1800" b="1" spc="-5" dirty="0">
                <a:latin typeface="Arial"/>
                <a:cs typeface="Arial"/>
              </a:rPr>
              <a:t>aumentar </a:t>
            </a: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rendimiento y 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capacidad más allá </a:t>
            </a:r>
            <a:r>
              <a:rPr sz="1800" b="1" dirty="0">
                <a:latin typeface="Arial"/>
                <a:cs typeface="Arial"/>
              </a:rPr>
              <a:t>de un </a:t>
            </a:r>
            <a:r>
              <a:rPr sz="1800" b="1" spc="-5" dirty="0">
                <a:latin typeface="Arial"/>
                <a:cs typeface="Arial"/>
              </a:rPr>
              <a:t>solo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recurso.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L="12700" marR="67500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Las </a:t>
            </a:r>
            <a:r>
              <a:rPr sz="1800" b="1" spc="-10" dirty="0">
                <a:latin typeface="Arial"/>
                <a:cs typeface="Arial"/>
              </a:rPr>
              <a:t>nuevas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5" dirty="0">
                <a:latin typeface="Arial"/>
                <a:cs typeface="Arial"/>
              </a:rPr>
              <a:t>microservicio se crean automáticamente para satisfacer </a:t>
            </a:r>
            <a:r>
              <a:rPr sz="1800" b="1" dirty="0">
                <a:latin typeface="Arial"/>
                <a:cs typeface="Arial"/>
              </a:rPr>
              <a:t>las  </a:t>
            </a:r>
            <a:r>
              <a:rPr sz="1800" b="1" spc="-5" dirty="0">
                <a:latin typeface="Arial"/>
                <a:cs typeface="Arial"/>
              </a:rPr>
              <a:t>crecientes </a:t>
            </a:r>
            <a:r>
              <a:rPr sz="1800" b="1" dirty="0">
                <a:latin typeface="Arial"/>
                <a:cs typeface="Arial"/>
              </a:rPr>
              <a:t>solicitudes de uso</a:t>
            </a:r>
            <a:r>
              <a:rPr sz="1800" dirty="0">
                <a:latin typeface="Arial"/>
                <a:cs typeface="Arial"/>
              </a:rPr>
              <a:t>. El </a:t>
            </a:r>
            <a:r>
              <a:rPr sz="1800" spc="-10" dirty="0">
                <a:latin typeface="Arial"/>
                <a:cs typeface="Arial"/>
              </a:rPr>
              <a:t>balanceador </a:t>
            </a:r>
            <a:r>
              <a:rPr sz="1800" spc="-5" dirty="0">
                <a:latin typeface="Arial"/>
                <a:cs typeface="Arial"/>
              </a:rPr>
              <a:t>de carga </a:t>
            </a:r>
            <a:r>
              <a:rPr sz="1800" b="1" dirty="0">
                <a:latin typeface="Arial"/>
                <a:cs typeface="Arial"/>
              </a:rPr>
              <a:t>utiliza un </a:t>
            </a:r>
            <a:r>
              <a:rPr sz="1800" b="1" spc="-5" dirty="0">
                <a:latin typeface="Arial"/>
                <a:cs typeface="Arial"/>
              </a:rPr>
              <a:t>algoritmo “round-robin”  para garantizar </a:t>
            </a:r>
            <a:r>
              <a:rPr sz="1800" b="1" dirty="0">
                <a:latin typeface="Arial"/>
                <a:cs typeface="Arial"/>
              </a:rPr>
              <a:t>que el </a:t>
            </a:r>
            <a:r>
              <a:rPr sz="1800" b="1" spc="-5" dirty="0">
                <a:latin typeface="Arial"/>
                <a:cs typeface="Arial"/>
              </a:rPr>
              <a:t>tráfico se distribuya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manera </a:t>
            </a:r>
            <a:r>
              <a:rPr sz="1800" b="1" dirty="0">
                <a:latin typeface="Arial"/>
                <a:cs typeface="Arial"/>
              </a:rPr>
              <a:t>uniforme </a:t>
            </a:r>
            <a:r>
              <a:rPr sz="1800" spc="-5" dirty="0">
                <a:latin typeface="Arial"/>
                <a:cs typeface="Arial"/>
              </a:rPr>
              <a:t>entre las instancias de  microservicio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disponibles.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32820" y="4130516"/>
            <a:ext cx="5066665" cy="2639695"/>
            <a:chOff x="3332820" y="4130516"/>
            <a:chExt cx="5066665" cy="2639695"/>
          </a:xfrm>
        </p:grpSpPr>
        <p:sp>
          <p:nvSpPr>
            <p:cNvPr id="13" name="object 13"/>
            <p:cNvSpPr/>
            <p:nvPr/>
          </p:nvSpPr>
          <p:spPr>
            <a:xfrm>
              <a:off x="3332820" y="4539829"/>
              <a:ext cx="5066047" cy="22298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93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Tecnologías de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Escalamiento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4875" y="1575053"/>
            <a:ext cx="10361930" cy="3778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Balanceador de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carga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"/>
              <a:cs typeface="Arial"/>
            </a:endParaRPr>
          </a:p>
          <a:p>
            <a:pPr marL="39370" marR="10287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Los balanceadores de carga a menudo </a:t>
            </a:r>
            <a:r>
              <a:rPr sz="1800" b="1" spc="-5" dirty="0">
                <a:latin typeface="Arial"/>
                <a:cs typeface="Arial"/>
              </a:rPr>
              <a:t>pueden realizar </a:t>
            </a:r>
            <a:r>
              <a:rPr sz="1800" b="1" dirty="0">
                <a:latin typeface="Arial"/>
                <a:cs typeface="Arial"/>
              </a:rPr>
              <a:t>funciones </a:t>
            </a:r>
            <a:r>
              <a:rPr sz="1800" b="1" spc="-5" dirty="0">
                <a:latin typeface="Arial"/>
                <a:cs typeface="Arial"/>
              </a:rPr>
              <a:t>especializadas de </a:t>
            </a:r>
            <a:r>
              <a:rPr sz="1800" b="1" dirty="0">
                <a:latin typeface="Arial"/>
                <a:cs typeface="Arial"/>
              </a:rPr>
              <a:t>distribución 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carga de trabajo tales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como: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Arial"/>
              <a:cs typeface="Arial"/>
            </a:endParaRPr>
          </a:p>
          <a:p>
            <a:pPr marL="16510" marR="915669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Distribución asimétrica: </a:t>
            </a:r>
            <a:r>
              <a:rPr sz="1800" spc="-5" dirty="0">
                <a:latin typeface="Arial"/>
                <a:cs typeface="Arial"/>
              </a:rPr>
              <a:t>emisión de </a:t>
            </a:r>
            <a:r>
              <a:rPr sz="1800" b="1" spc="-5" dirty="0">
                <a:latin typeface="Arial"/>
                <a:cs typeface="Arial"/>
              </a:rPr>
              <a:t>mayores cargas de trabajo </a:t>
            </a:r>
            <a:r>
              <a:rPr sz="1800" spc="-5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recursos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5" dirty="0">
                <a:latin typeface="Arial"/>
                <a:cs typeface="Arial"/>
              </a:rPr>
              <a:t>mayores  capacidades de procesamiento.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 marL="16510" marR="394970">
              <a:lnSpc>
                <a:spcPct val="100000"/>
              </a:lnSpc>
            </a:pP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Priorización de la carga de trabajo: </a:t>
            </a:r>
            <a:r>
              <a:rPr sz="1800" b="1" spc="-5" dirty="0">
                <a:latin typeface="Arial"/>
                <a:cs typeface="Arial"/>
              </a:rPr>
              <a:t>programación, encolamiento, descarte y </a:t>
            </a:r>
            <a:r>
              <a:rPr sz="1800" b="1" dirty="0">
                <a:latin typeface="Arial"/>
                <a:cs typeface="Arial"/>
              </a:rPr>
              <a:t>distribución </a:t>
            </a:r>
            <a:r>
              <a:rPr sz="1800" b="1" spc="-5" dirty="0">
                <a:latin typeface="Arial"/>
                <a:cs typeface="Arial"/>
              </a:rPr>
              <a:t>de  cargas de trabajo según sus </a:t>
            </a:r>
            <a:r>
              <a:rPr sz="1800" b="1" spc="-10" dirty="0">
                <a:latin typeface="Arial"/>
                <a:cs typeface="Arial"/>
              </a:rPr>
              <a:t>niveles </a:t>
            </a:r>
            <a:r>
              <a:rPr sz="1800" b="1" spc="-5" dirty="0">
                <a:latin typeface="Arial"/>
                <a:cs typeface="Arial"/>
              </a:rPr>
              <a:t>de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prioridad.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Distribución basada en el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contenido: </a:t>
            </a:r>
            <a:r>
              <a:rPr sz="1800" b="1" dirty="0">
                <a:latin typeface="Arial"/>
                <a:cs typeface="Arial"/>
              </a:rPr>
              <a:t>distribución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solicitudes </a:t>
            </a:r>
            <a:r>
              <a:rPr sz="1800" b="1" spc="-5" dirty="0">
                <a:latin typeface="Arial"/>
                <a:cs typeface="Arial"/>
              </a:rPr>
              <a:t>a diferentes recursos según </a:t>
            </a:r>
            <a:r>
              <a:rPr sz="1800" b="1" dirty="0">
                <a:latin typeface="Arial"/>
                <a:cs typeface="Arial"/>
              </a:rPr>
              <a:t>lo  dicte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dirty="0">
                <a:latin typeface="Arial"/>
                <a:cs typeface="Arial"/>
              </a:rPr>
              <a:t>contenido </a:t>
            </a:r>
            <a:r>
              <a:rPr sz="1800" b="1" spc="-5" dirty="0">
                <a:latin typeface="Arial"/>
                <a:cs typeface="Arial"/>
              </a:rPr>
              <a:t>de cada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solicitud.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22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Desafíos Comunes 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0108" y="1766697"/>
            <a:ext cx="6111240" cy="4069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" marR="201295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medida en que estos desafíos pueden afectar  negativamente </a:t>
            </a:r>
            <a:r>
              <a:rPr sz="2000" dirty="0">
                <a:latin typeface="Arial"/>
                <a:cs typeface="Arial"/>
              </a:rPr>
              <a:t>un proyecto o solución </a:t>
            </a:r>
            <a:r>
              <a:rPr sz="2000" b="1" dirty="0">
                <a:latin typeface="Arial"/>
                <a:cs typeface="Arial"/>
              </a:rPr>
              <a:t>depende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la medida en que se utilicen los </a:t>
            </a:r>
            <a:r>
              <a:rPr sz="2000" b="1" spc="-5" dirty="0">
                <a:latin typeface="Arial"/>
                <a:cs typeface="Arial"/>
              </a:rPr>
              <a:t>microservicios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  de su granularidad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funcional.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35"/>
              </a:spcBef>
            </a:pPr>
            <a:r>
              <a:rPr sz="2000" dirty="0">
                <a:latin typeface="Arial"/>
                <a:cs typeface="Arial"/>
              </a:rPr>
              <a:t>Los microservicios con </a:t>
            </a:r>
            <a:r>
              <a:rPr sz="2000" b="1" dirty="0">
                <a:latin typeface="Arial"/>
                <a:cs typeface="Arial"/>
              </a:rPr>
              <a:t>granularidad gruesa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generan  un </a:t>
            </a:r>
            <a:r>
              <a:rPr sz="2000" b="1" dirty="0">
                <a:latin typeface="Arial"/>
                <a:cs typeface="Arial"/>
              </a:rPr>
              <a:t>menor impacto respecto a </a:t>
            </a:r>
            <a:r>
              <a:rPr sz="2000" dirty="0">
                <a:latin typeface="Arial"/>
                <a:cs typeface="Arial"/>
              </a:rPr>
              <a:t>una solución que está  compuesta por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con granularidad  fina </a:t>
            </a:r>
            <a:r>
              <a:rPr sz="2000" dirty="0">
                <a:latin typeface="Arial"/>
                <a:cs typeface="Arial"/>
              </a:rPr>
              <a:t>que naturalmente generan un </a:t>
            </a:r>
            <a:r>
              <a:rPr sz="2000" b="1" spc="-10" dirty="0">
                <a:latin typeface="Arial"/>
                <a:cs typeface="Arial"/>
              </a:rPr>
              <a:t>mayor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impacto.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1335"/>
              </a:spcBef>
            </a:pPr>
            <a:r>
              <a:rPr sz="2000" b="1" spc="-5" dirty="0">
                <a:latin typeface="Arial"/>
                <a:cs typeface="Arial"/>
              </a:rPr>
              <a:t>En </a:t>
            </a:r>
            <a:r>
              <a:rPr sz="2000" b="1" dirty="0">
                <a:latin typeface="Arial"/>
                <a:cs typeface="Arial"/>
              </a:rPr>
              <a:t>una sección más adelante se aborda en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detalle</a:t>
            </a:r>
            <a:endParaRPr sz="20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los </a:t>
            </a:r>
            <a:r>
              <a:rPr sz="2000" b="1" spc="-5" dirty="0">
                <a:latin typeface="Arial"/>
                <a:cs typeface="Arial"/>
              </a:rPr>
              <a:t>niveles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granularidad.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98640" y="2066544"/>
            <a:ext cx="4629150" cy="3415029"/>
            <a:chOff x="6398640" y="2066544"/>
            <a:chExt cx="4629150" cy="3415029"/>
          </a:xfrm>
        </p:grpSpPr>
        <p:sp>
          <p:nvSpPr>
            <p:cNvPr id="13" name="object 13"/>
            <p:cNvSpPr/>
            <p:nvPr/>
          </p:nvSpPr>
          <p:spPr>
            <a:xfrm>
              <a:off x="6706014" y="2066544"/>
              <a:ext cx="4321234" cy="34148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98640" y="2107187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Tecnologías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Habilitadoras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8929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Tecnologías de Registro y Descubrimiento de</a:t>
            </a:r>
            <a:r>
              <a:rPr sz="2800" b="0" spc="1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Instancias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1640" y="4765294"/>
            <a:ext cx="6513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microservicios se pueden diseñar además para permitir 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las instancias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auto-registren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automáticamente.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640" y="1991105"/>
            <a:ext cx="63252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Las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dirty="0">
                <a:latin typeface="Arial"/>
                <a:cs typeface="Arial"/>
              </a:rPr>
              <a:t>de un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a menudo necesitan  conocerse entre sí para mantener la sincronización de </a:t>
            </a:r>
            <a:r>
              <a:rPr sz="1800" b="1" dirty="0">
                <a:latin typeface="Arial"/>
                <a:cs typeface="Arial"/>
              </a:rPr>
              <a:t>los  </a:t>
            </a:r>
            <a:r>
              <a:rPr sz="1800" b="1" spc="-5" dirty="0">
                <a:latin typeface="Arial"/>
                <a:cs typeface="Arial"/>
              </a:rPr>
              <a:t>datos y el estado de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transacción</a:t>
            </a:r>
            <a:r>
              <a:rPr sz="1800" spc="-5" dirty="0">
                <a:latin typeface="Arial"/>
                <a:cs typeface="Arial"/>
              </a:rPr>
              <a:t>, entre </a:t>
            </a:r>
            <a:r>
              <a:rPr sz="1800" dirty="0">
                <a:latin typeface="Arial"/>
                <a:cs typeface="Arial"/>
              </a:rPr>
              <a:t>otras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razones.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7677" y="3515944"/>
            <a:ext cx="6528434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Para </a:t>
            </a:r>
            <a:r>
              <a:rPr sz="1800" b="1" spc="-5" dirty="0">
                <a:latin typeface="Arial"/>
                <a:cs typeface="Arial"/>
              </a:rPr>
              <a:t>admitir este requisito en tiempo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ejecución se</a:t>
            </a:r>
            <a:r>
              <a:rPr sz="1800" b="1" spc="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puede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implementar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registro de instancias de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398640" y="2107188"/>
            <a:ext cx="4531995" cy="3115945"/>
            <a:chOff x="6398640" y="2107188"/>
            <a:chExt cx="4531995" cy="3115945"/>
          </a:xfrm>
        </p:grpSpPr>
        <p:sp>
          <p:nvSpPr>
            <p:cNvPr id="17" name="object 17"/>
            <p:cNvSpPr/>
            <p:nvPr/>
          </p:nvSpPr>
          <p:spPr>
            <a:xfrm>
              <a:off x="7632191" y="2330196"/>
              <a:ext cx="3297936" cy="2892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35660" marR="5080" indent="-82296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Motivadores de </a:t>
            </a:r>
            <a:r>
              <a:rPr sz="4400" spc="-5" dirty="0"/>
              <a:t>Tecnología</a:t>
            </a:r>
            <a:r>
              <a:rPr sz="4400" spc="-30" dirty="0"/>
              <a:t> </a:t>
            </a:r>
            <a:r>
              <a:rPr sz="4400" dirty="0"/>
              <a:t>para  Microservicios en la</a:t>
            </a:r>
            <a:r>
              <a:rPr sz="4400" spc="-30" dirty="0"/>
              <a:t> </a:t>
            </a:r>
            <a:r>
              <a:rPr sz="4400" dirty="0"/>
              <a:t>Nube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107188"/>
            <a:ext cx="12192000" cy="2659380"/>
            <a:chOff x="0" y="2107188"/>
            <a:chExt cx="12192000" cy="2659380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8591" y="1626235"/>
            <a:ext cx="10553065" cy="3163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302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Como se estableció en el Módulo 1 </a:t>
            </a:r>
            <a:r>
              <a:rPr sz="2000" b="1" dirty="0">
                <a:latin typeface="Arial"/>
                <a:cs typeface="Arial"/>
              </a:rPr>
              <a:t>una nube es un entorno de TI remoto diseñado con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el  propósito de </a:t>
            </a:r>
            <a:r>
              <a:rPr sz="2000" b="1" spc="-5" dirty="0">
                <a:latin typeface="Arial"/>
                <a:cs typeface="Arial"/>
              </a:rPr>
              <a:t>aprovisionar </a:t>
            </a:r>
            <a:r>
              <a:rPr sz="2000" b="1" dirty="0">
                <a:latin typeface="Arial"/>
                <a:cs typeface="Arial"/>
              </a:rPr>
              <a:t>de forma remota recursos de TI escalables y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medidos.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recursos de TI son proporcionados por una nube para que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consumidores  puedan acceder de forma remota</a:t>
            </a:r>
            <a:r>
              <a:rPr sz="2000" dirty="0">
                <a:latin typeface="Arial"/>
                <a:cs typeface="Arial"/>
              </a:rPr>
              <a:t>. Los </a:t>
            </a:r>
            <a:r>
              <a:rPr sz="2000" b="1" dirty="0">
                <a:latin typeface="Arial"/>
                <a:cs typeface="Arial"/>
              </a:rPr>
              <a:t>consumidores pueden o no conocer la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ubicación  física exacta de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recursos de TI </a:t>
            </a:r>
            <a:r>
              <a:rPr sz="2000" dirty="0">
                <a:latin typeface="Arial"/>
                <a:cs typeface="Arial"/>
              </a:rPr>
              <a:t>proporcionados por una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nube.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"/>
              <a:cs typeface="Arial"/>
            </a:endParaRPr>
          </a:p>
          <a:p>
            <a:pPr marL="12700" marR="5143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Aunque la </a:t>
            </a:r>
            <a:r>
              <a:rPr sz="2000" b="1" dirty="0">
                <a:latin typeface="Arial"/>
                <a:cs typeface="Arial"/>
              </a:rPr>
              <a:t>tecnología de computación en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nube no es necesaria para la adopción o el  uso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y contenedores</a:t>
            </a:r>
            <a:r>
              <a:rPr sz="2000" dirty="0">
                <a:latin typeface="Arial"/>
                <a:cs typeface="Arial"/>
              </a:rPr>
              <a:t>, es importante </a:t>
            </a:r>
            <a:r>
              <a:rPr sz="2000" b="1" dirty="0">
                <a:latin typeface="Arial"/>
                <a:cs typeface="Arial"/>
              </a:rPr>
              <a:t>comprender la sinergia que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existe  entre estas tecnologías y los recursos de TI disponibles en entornos de</a:t>
            </a:r>
            <a:r>
              <a:rPr sz="2000" b="1" spc="-20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nube.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4337" y="1671954"/>
            <a:ext cx="10642600" cy="4747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16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Arial"/>
                <a:cs typeface="Arial"/>
              </a:rPr>
              <a:t>La </a:t>
            </a:r>
            <a:r>
              <a:rPr sz="1900" b="1" spc="-5" dirty="0">
                <a:latin typeface="Arial"/>
                <a:cs typeface="Arial"/>
              </a:rPr>
              <a:t>ubicación de despliegue de un microservicio </a:t>
            </a:r>
            <a:r>
              <a:rPr sz="1900" spc="-5" dirty="0">
                <a:latin typeface="Arial"/>
                <a:cs typeface="Arial"/>
              </a:rPr>
              <a:t>dado puede estar </a:t>
            </a:r>
            <a:r>
              <a:rPr sz="1900" b="1" spc="-5" dirty="0">
                <a:latin typeface="Arial"/>
                <a:cs typeface="Arial"/>
              </a:rPr>
              <a:t>dentro de un área de TI </a:t>
            </a:r>
            <a:r>
              <a:rPr sz="1900" b="1" dirty="0">
                <a:latin typeface="Arial"/>
                <a:cs typeface="Arial"/>
              </a:rPr>
              <a:t>de  </a:t>
            </a:r>
            <a:r>
              <a:rPr sz="1900" b="1" spc="-5" dirty="0">
                <a:latin typeface="Arial"/>
                <a:cs typeface="Arial"/>
              </a:rPr>
              <a:t>una empresa o en una plataforma en la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nube.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La ubicación </a:t>
            </a:r>
            <a:r>
              <a:rPr sz="1900" b="1" spc="-5" dirty="0">
                <a:latin typeface="Arial"/>
                <a:cs typeface="Arial"/>
              </a:rPr>
              <a:t>más adecuada depende de los requisitos del microservicio </a:t>
            </a:r>
            <a:r>
              <a:rPr sz="1900" spc="-5" dirty="0">
                <a:latin typeface="Arial"/>
                <a:cs typeface="Arial"/>
              </a:rPr>
              <a:t>y las </a:t>
            </a:r>
            <a:r>
              <a:rPr sz="1900" b="1" spc="-5" dirty="0">
                <a:latin typeface="Arial"/>
                <a:cs typeface="Arial"/>
              </a:rPr>
              <a:t>preferencias de  la</a:t>
            </a:r>
            <a:r>
              <a:rPr sz="1900" b="1" spc="-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organización.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1900" spc="-5" dirty="0">
                <a:latin typeface="Arial"/>
                <a:cs typeface="Arial"/>
              </a:rPr>
              <a:t>Las nubes </a:t>
            </a:r>
            <a:r>
              <a:rPr sz="1900" b="1" spc="-5" dirty="0">
                <a:latin typeface="Arial"/>
                <a:cs typeface="Arial"/>
              </a:rPr>
              <a:t>proporcionan beneficios y compensaciones que deben estudiarse </a:t>
            </a:r>
            <a:r>
              <a:rPr sz="1900" spc="-5" dirty="0">
                <a:latin typeface="Arial"/>
                <a:cs typeface="Arial"/>
              </a:rPr>
              <a:t>para ayudar</a:t>
            </a:r>
            <a:r>
              <a:rPr sz="1900" spc="409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b="1" spc="-5" dirty="0">
                <a:latin typeface="Arial"/>
                <a:cs typeface="Arial"/>
              </a:rPr>
              <a:t>determinar la mejor opción de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despliegue.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50">
              <a:latin typeface="Arial"/>
              <a:cs typeface="Arial"/>
            </a:endParaRPr>
          </a:p>
          <a:p>
            <a:pPr marL="12700" marR="447675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Los </a:t>
            </a:r>
            <a:r>
              <a:rPr sz="1900" b="1" spc="-5" dirty="0">
                <a:latin typeface="Arial"/>
                <a:cs typeface="Arial"/>
              </a:rPr>
              <a:t>proveedores de nube convencionales soportan la contenerización y ofrecen  contenedores como recursos de TI estándar </a:t>
            </a:r>
            <a:r>
              <a:rPr sz="1900" spc="-5" dirty="0">
                <a:latin typeface="Arial"/>
                <a:cs typeface="Arial"/>
              </a:rPr>
              <a:t>como parte de las </a:t>
            </a:r>
            <a:r>
              <a:rPr sz="1900" b="1" spc="-5" dirty="0">
                <a:latin typeface="Arial"/>
                <a:cs typeface="Arial"/>
              </a:rPr>
              <a:t>ofertas de productos en la  </a:t>
            </a:r>
            <a:r>
              <a:rPr sz="1900" b="1" dirty="0">
                <a:latin typeface="Arial"/>
                <a:cs typeface="Arial"/>
              </a:rPr>
              <a:t>nube.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"/>
              <a:cs typeface="Arial"/>
            </a:endParaRPr>
          </a:p>
          <a:p>
            <a:pPr marL="12700" marR="127000">
              <a:lnSpc>
                <a:spcPct val="100000"/>
              </a:lnSpc>
            </a:pPr>
            <a:r>
              <a:rPr sz="1900" b="1" spc="-5" dirty="0">
                <a:latin typeface="Arial"/>
                <a:cs typeface="Arial"/>
              </a:rPr>
              <a:t>El hecho de que los contenedores en la </a:t>
            </a:r>
            <a:r>
              <a:rPr sz="1900" b="1" dirty="0">
                <a:latin typeface="Arial"/>
                <a:cs typeface="Arial"/>
              </a:rPr>
              <a:t>nube </a:t>
            </a:r>
            <a:r>
              <a:rPr sz="1900" b="1" spc="-5" dirty="0">
                <a:latin typeface="Arial"/>
                <a:cs typeface="Arial"/>
              </a:rPr>
              <a:t>cuenten con un </a:t>
            </a:r>
            <a:r>
              <a:rPr sz="1900" b="1" spc="-10" dirty="0">
                <a:latin typeface="Arial"/>
                <a:cs typeface="Arial"/>
              </a:rPr>
              <a:t>mayor </a:t>
            </a:r>
            <a:r>
              <a:rPr sz="1900" b="1" spc="-15" dirty="0">
                <a:latin typeface="Arial"/>
                <a:cs typeface="Arial"/>
              </a:rPr>
              <a:t>nivel </a:t>
            </a:r>
            <a:r>
              <a:rPr sz="1900" b="1" spc="-5" dirty="0">
                <a:latin typeface="Arial"/>
                <a:cs typeface="Arial"/>
              </a:rPr>
              <a:t>de disponibilidad  </a:t>
            </a:r>
            <a:r>
              <a:rPr sz="1900" spc="-5" dirty="0">
                <a:latin typeface="Arial"/>
                <a:cs typeface="Arial"/>
              </a:rPr>
              <a:t>puede hacer que el despliegue en la nube </a:t>
            </a:r>
            <a:r>
              <a:rPr sz="1900" b="1" spc="-5" dirty="0">
                <a:latin typeface="Arial"/>
                <a:cs typeface="Arial"/>
              </a:rPr>
              <a:t>sea una opción </a:t>
            </a:r>
            <a:r>
              <a:rPr sz="1900" b="1" spc="-10" dirty="0">
                <a:latin typeface="Arial"/>
                <a:cs typeface="Arial"/>
              </a:rPr>
              <a:t>más </a:t>
            </a:r>
            <a:r>
              <a:rPr sz="1900" b="1" spc="-5" dirty="0">
                <a:latin typeface="Arial"/>
                <a:cs typeface="Arial"/>
              </a:rPr>
              <a:t>atractiva para los propietarios  de microservicios.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7301" y="1528952"/>
            <a:ext cx="10349865" cy="2471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Esta sección destaca las siguientes </a:t>
            </a:r>
            <a:r>
              <a:rPr sz="2000" b="1" dirty="0">
                <a:latin typeface="Arial"/>
                <a:cs typeface="Arial"/>
              </a:rPr>
              <a:t>características </a:t>
            </a:r>
            <a:r>
              <a:rPr sz="2000" b="1" spc="-5" dirty="0">
                <a:latin typeface="Arial"/>
                <a:cs typeface="Arial"/>
              </a:rPr>
              <a:t>clave </a:t>
            </a:r>
            <a:r>
              <a:rPr sz="2000" b="1" dirty="0">
                <a:latin typeface="Arial"/>
                <a:cs typeface="Arial"/>
              </a:rPr>
              <a:t>de los entornos de nube que  pueden ser </a:t>
            </a:r>
            <a:r>
              <a:rPr sz="2000" b="1" spc="-5" dirty="0">
                <a:latin typeface="Arial"/>
                <a:cs typeface="Arial"/>
              </a:rPr>
              <a:t>relevantes </a:t>
            </a:r>
            <a:r>
              <a:rPr sz="2000" b="1" dirty="0">
                <a:latin typeface="Arial"/>
                <a:cs typeface="Arial"/>
              </a:rPr>
              <a:t>para soportar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requisitos de despliegue y procesamiento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</a:t>
            </a:r>
            <a:r>
              <a:rPr sz="2000" b="1" spc="-5" dirty="0">
                <a:latin typeface="Arial"/>
                <a:cs typeface="Arial"/>
              </a:rPr>
              <a:t>microservicios: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"/>
              <a:cs typeface="Arial"/>
            </a:endParaRPr>
          </a:p>
          <a:p>
            <a:pPr marL="402590" indent="-146685">
              <a:lnSpc>
                <a:spcPct val="100000"/>
              </a:lnSpc>
              <a:buFont typeface="Arial"/>
              <a:buChar char="•"/>
              <a:tabLst>
                <a:tab pos="40322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Alta</a:t>
            </a:r>
            <a:r>
              <a:rPr sz="2000" b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Automatización</a:t>
            </a:r>
            <a:endParaRPr sz="2000">
              <a:latin typeface="Arial"/>
              <a:cs typeface="Arial"/>
            </a:endParaRPr>
          </a:p>
          <a:p>
            <a:pPr marL="402590" indent="-1466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0322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Alta</a:t>
            </a:r>
            <a:r>
              <a:rPr sz="2000" b="1" spc="-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Escalabilidad</a:t>
            </a:r>
            <a:endParaRPr sz="2000">
              <a:latin typeface="Arial"/>
              <a:cs typeface="Arial"/>
            </a:endParaRPr>
          </a:p>
          <a:p>
            <a:pPr marL="402590" indent="-146685">
              <a:lnSpc>
                <a:spcPct val="100000"/>
              </a:lnSpc>
              <a:buFont typeface="Arial"/>
              <a:buChar char="•"/>
              <a:tabLst>
                <a:tab pos="40322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Alta</a:t>
            </a:r>
            <a:r>
              <a:rPr sz="2000" b="1" spc="-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Disponibilidad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3168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Alta</a:t>
            </a:r>
            <a:r>
              <a:rPr sz="2800" b="0" spc="-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Automatización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7372" y="1529841"/>
            <a:ext cx="10573385" cy="40722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entornos de nube proporcionan herramientas de automatización sofisticadas que  pueden permitir el </a:t>
            </a:r>
            <a:r>
              <a:rPr sz="2000" b="1" spc="-5" dirty="0">
                <a:latin typeface="Arial"/>
                <a:cs typeface="Arial"/>
              </a:rPr>
              <a:t>aprovisionamiento </a:t>
            </a:r>
            <a:r>
              <a:rPr sz="2000" b="1" dirty="0">
                <a:latin typeface="Arial"/>
                <a:cs typeface="Arial"/>
              </a:rPr>
              <a:t>rápido </a:t>
            </a:r>
            <a:r>
              <a:rPr sz="2000" dirty="0">
                <a:latin typeface="Arial"/>
                <a:cs typeface="Arial"/>
              </a:rPr>
              <a:t>de una variedad de recursos de TI, </a:t>
            </a:r>
            <a:r>
              <a:rPr sz="2000" b="1" dirty="0">
                <a:latin typeface="Arial"/>
                <a:cs typeface="Arial"/>
              </a:rPr>
              <a:t>así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como  la automatización de una </a:t>
            </a:r>
            <a:r>
              <a:rPr sz="2000" b="1" spc="-5" dirty="0">
                <a:latin typeface="Arial"/>
                <a:cs typeface="Arial"/>
              </a:rPr>
              <a:t>amplia </a:t>
            </a:r>
            <a:r>
              <a:rPr sz="2000" b="1" dirty="0">
                <a:latin typeface="Arial"/>
                <a:cs typeface="Arial"/>
              </a:rPr>
              <a:t>gama de tareas </a:t>
            </a:r>
            <a:r>
              <a:rPr sz="2000" b="1" spc="-5" dirty="0">
                <a:latin typeface="Arial"/>
                <a:cs typeface="Arial"/>
              </a:rPr>
              <a:t>administrativas </a:t>
            </a:r>
            <a:r>
              <a:rPr sz="2000" dirty="0">
                <a:latin typeface="Arial"/>
                <a:cs typeface="Arial"/>
              </a:rPr>
              <a:t>como </a:t>
            </a:r>
            <a:r>
              <a:rPr sz="2000" b="1" dirty="0">
                <a:latin typeface="Arial"/>
                <a:cs typeface="Arial"/>
              </a:rPr>
              <a:t>operaciones de  mantenimiento, registro, </a:t>
            </a:r>
            <a:r>
              <a:rPr sz="2000" b="1" spc="-5" dirty="0">
                <a:latin typeface="Arial"/>
                <a:cs typeface="Arial"/>
              </a:rPr>
              <a:t>verificación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cumplimiento, </a:t>
            </a:r>
            <a:r>
              <a:rPr sz="2000" b="1" dirty="0">
                <a:latin typeface="Arial"/>
                <a:cs typeface="Arial"/>
              </a:rPr>
              <a:t>operaciones de seguridad y  auditoría.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Arial"/>
              <a:cs typeface="Arial"/>
            </a:endParaRPr>
          </a:p>
          <a:p>
            <a:pPr marL="12700" marR="466725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herramientas de automatización basadas en la nube se pueden configurar para  </a:t>
            </a:r>
            <a:r>
              <a:rPr sz="2000" b="1" spc="-5" dirty="0">
                <a:latin typeface="Arial"/>
                <a:cs typeface="Arial"/>
              </a:rPr>
              <a:t>llevar </a:t>
            </a:r>
            <a:r>
              <a:rPr sz="2000" b="1" dirty="0">
                <a:latin typeface="Arial"/>
                <a:cs typeface="Arial"/>
              </a:rPr>
              <a:t>a cabo ciertas acciones en respuesta a </a:t>
            </a:r>
            <a:r>
              <a:rPr sz="2000" b="1" spc="-5" dirty="0">
                <a:latin typeface="Arial"/>
                <a:cs typeface="Arial"/>
              </a:rPr>
              <a:t>eventos </a:t>
            </a:r>
            <a:r>
              <a:rPr sz="2000" b="1" dirty="0">
                <a:latin typeface="Arial"/>
                <a:cs typeface="Arial"/>
              </a:rPr>
              <a:t>predefinidos</a:t>
            </a:r>
            <a:r>
              <a:rPr sz="2000" dirty="0">
                <a:latin typeface="Arial"/>
                <a:cs typeface="Arial"/>
              </a:rPr>
              <a:t>, lo que puede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  especialmente beneficioso para los despliegues de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Arial"/>
              <a:cs typeface="Arial"/>
            </a:endParaRPr>
          </a:p>
          <a:p>
            <a:pPr marL="12700" marR="4368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En la siguiente página se muestra un ejemplo de un </a:t>
            </a:r>
            <a:r>
              <a:rPr sz="2000" b="1" dirty="0">
                <a:latin typeface="Arial"/>
                <a:cs typeface="Arial"/>
              </a:rPr>
              <a:t>sistema de administración  automatizado basado en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nube donde </a:t>
            </a:r>
            <a:r>
              <a:rPr sz="2000" b="1" spc="-5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tareas son coordinadas por un motor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automatización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inteligente.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3168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Alta</a:t>
            </a:r>
            <a:r>
              <a:rPr sz="2800" spc="-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Automatización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741932" y="1770888"/>
            <a:ext cx="6974205" cy="4540250"/>
            <a:chOff x="1741932" y="1770888"/>
            <a:chExt cx="6974205" cy="4540250"/>
          </a:xfrm>
        </p:grpSpPr>
        <p:sp>
          <p:nvSpPr>
            <p:cNvPr id="12" name="object 12"/>
            <p:cNvSpPr/>
            <p:nvPr/>
          </p:nvSpPr>
          <p:spPr>
            <a:xfrm>
              <a:off x="1741932" y="1770888"/>
              <a:ext cx="6973613" cy="45399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9692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91583" y="3228339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98641" y="2107187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832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Alta</a:t>
            </a:r>
            <a:r>
              <a:rPr sz="2800" b="0" spc="-2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Escalabilidad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2742" y="1541780"/>
            <a:ext cx="10452735" cy="4421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 marR="1905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Independientemente del tipo de escalamiento requerido, </a:t>
            </a:r>
            <a:r>
              <a:rPr sz="2000" b="1" dirty="0">
                <a:latin typeface="Arial"/>
                <a:cs typeface="Arial"/>
              </a:rPr>
              <a:t>los entornos en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nube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pueden  soportar un </a:t>
            </a:r>
            <a:r>
              <a:rPr sz="2000" b="1" spc="-5" dirty="0">
                <a:latin typeface="Arial"/>
                <a:cs typeface="Arial"/>
              </a:rPr>
              <a:t>alto </a:t>
            </a:r>
            <a:r>
              <a:rPr sz="2000" b="1" dirty="0">
                <a:latin typeface="Arial"/>
                <a:cs typeface="Arial"/>
              </a:rPr>
              <a:t>rendimiento de los requisitos de escalabilidad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dirty="0">
                <a:latin typeface="Arial"/>
                <a:cs typeface="Arial"/>
              </a:rPr>
              <a:t>y  generalmente pueden hacerlo </a:t>
            </a:r>
            <a:r>
              <a:rPr sz="2000" b="1" dirty="0">
                <a:latin typeface="Arial"/>
                <a:cs typeface="Arial"/>
              </a:rPr>
              <a:t>sin la restricción de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disponibilidad de </a:t>
            </a:r>
            <a:r>
              <a:rPr sz="2000" b="1" spc="-5" dirty="0">
                <a:latin typeface="Arial"/>
                <a:cs typeface="Arial"/>
              </a:rPr>
              <a:t>los</a:t>
            </a:r>
            <a:r>
              <a:rPr sz="2000" b="1" spc="-20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recursos.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Arial"/>
              <a:cs typeface="Arial"/>
            </a:endParaRPr>
          </a:p>
          <a:p>
            <a:pPr marL="12700" marR="4699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Las plataformas en la nube </a:t>
            </a:r>
            <a:r>
              <a:rPr sz="2000" b="1" dirty="0">
                <a:latin typeface="Arial"/>
                <a:cs typeface="Arial"/>
              </a:rPr>
              <a:t>tienen mecanismos de tecnología incorporados que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pueden  permitir un escalamiento de alto </a:t>
            </a:r>
            <a:r>
              <a:rPr sz="2000" b="1" spc="-5" dirty="0">
                <a:latin typeface="Arial"/>
                <a:cs typeface="Arial"/>
              </a:rPr>
              <a:t>volumen </a:t>
            </a:r>
            <a:r>
              <a:rPr sz="2000" dirty="0">
                <a:latin typeface="Arial"/>
                <a:cs typeface="Arial"/>
              </a:rPr>
              <a:t>y que pueden </a:t>
            </a:r>
            <a:r>
              <a:rPr sz="2000" b="1" dirty="0">
                <a:latin typeface="Arial"/>
                <a:cs typeface="Arial"/>
              </a:rPr>
              <a:t>desencadenar la participación  de otros programas y mecanismos sofisticados </a:t>
            </a:r>
            <a:r>
              <a:rPr sz="2000" dirty="0">
                <a:latin typeface="Arial"/>
                <a:cs typeface="Arial"/>
              </a:rPr>
              <a:t>de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escalado.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Un ejemplo de un poderoso modelo de escalado proporcionado por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entornos en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  nube es (cloud-bursting)</a:t>
            </a:r>
            <a:r>
              <a:rPr sz="2000" dirty="0">
                <a:latin typeface="Arial"/>
                <a:cs typeface="Arial"/>
              </a:rPr>
              <a:t>, que permite </a:t>
            </a:r>
            <a:r>
              <a:rPr sz="2000" b="1" dirty="0">
                <a:latin typeface="Arial"/>
                <a:cs typeface="Arial"/>
              </a:rPr>
              <a:t>que un entorno escale dinámicamente (explote) 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recursos de TI a otro entorno</a:t>
            </a:r>
            <a:r>
              <a:rPr sz="2000" dirty="0">
                <a:latin typeface="Arial"/>
                <a:cs typeface="Arial"/>
              </a:rPr>
              <a:t>. </a:t>
            </a:r>
            <a:r>
              <a:rPr sz="2000" spc="-5" dirty="0">
                <a:latin typeface="Arial"/>
                <a:cs typeface="Arial"/>
              </a:rPr>
              <a:t>En </a:t>
            </a:r>
            <a:r>
              <a:rPr sz="2000" dirty="0">
                <a:latin typeface="Arial"/>
                <a:cs typeface="Arial"/>
              </a:rPr>
              <a:t>este caso, </a:t>
            </a:r>
            <a:r>
              <a:rPr sz="2000" b="1" spc="-5" dirty="0">
                <a:latin typeface="Arial"/>
                <a:cs typeface="Arial"/>
              </a:rPr>
              <a:t>los servicios </a:t>
            </a:r>
            <a:r>
              <a:rPr sz="2000" b="1" dirty="0">
                <a:latin typeface="Arial"/>
                <a:cs typeface="Arial"/>
              </a:rPr>
              <a:t>dentro de TI </a:t>
            </a:r>
            <a:r>
              <a:rPr sz="2000" b="1" spc="-5" dirty="0">
                <a:latin typeface="Arial"/>
                <a:cs typeface="Arial"/>
              </a:rPr>
              <a:t>de </a:t>
            </a:r>
            <a:r>
              <a:rPr sz="2000" b="1" dirty="0">
                <a:latin typeface="Arial"/>
                <a:cs typeface="Arial"/>
              </a:rPr>
              <a:t>una  empresa entran a escalarse en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nube </a:t>
            </a:r>
            <a:r>
              <a:rPr sz="2000" dirty="0">
                <a:latin typeface="Arial"/>
                <a:cs typeface="Arial"/>
              </a:rPr>
              <a:t>cuando se </a:t>
            </a:r>
            <a:r>
              <a:rPr sz="2000" b="1" dirty="0">
                <a:latin typeface="Arial"/>
                <a:cs typeface="Arial"/>
              </a:rPr>
              <a:t>alcanzan las limitaciones de  escalamiento dentro de la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empresa.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2832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Alta</a:t>
            </a:r>
            <a:r>
              <a:rPr sz="2800" spc="-2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Escalabilidad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773537" y="1528603"/>
            <a:ext cx="4531360" cy="5194300"/>
            <a:chOff x="3773537" y="1528603"/>
            <a:chExt cx="4531360" cy="5194300"/>
          </a:xfrm>
        </p:grpSpPr>
        <p:sp>
          <p:nvSpPr>
            <p:cNvPr id="12" name="object 12"/>
            <p:cNvSpPr/>
            <p:nvPr/>
          </p:nvSpPr>
          <p:spPr>
            <a:xfrm>
              <a:off x="3773537" y="1528603"/>
              <a:ext cx="3697046" cy="51937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91582" y="3228339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98640" y="2107187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952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Alta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Disponibilidad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1698" y="1658493"/>
            <a:ext cx="10387330" cy="4549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disponibilidad y la redundancia de recursos son características fundamentales  dentro de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entornos de nube </a:t>
            </a:r>
            <a:r>
              <a:rPr sz="2000" dirty="0">
                <a:latin typeface="Arial"/>
                <a:cs typeface="Arial"/>
              </a:rPr>
              <a:t>y naturalmente </a:t>
            </a:r>
            <a:r>
              <a:rPr sz="2000" b="1" dirty="0">
                <a:latin typeface="Arial"/>
                <a:cs typeface="Arial"/>
              </a:rPr>
              <a:t>benefician los despliegues de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recursos  y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Los proveedores de </a:t>
            </a:r>
            <a:r>
              <a:rPr sz="2000" spc="-5" dirty="0">
                <a:latin typeface="Arial"/>
                <a:cs typeface="Arial"/>
              </a:rPr>
              <a:t>la </a:t>
            </a:r>
            <a:r>
              <a:rPr sz="2000" dirty="0">
                <a:latin typeface="Arial"/>
                <a:cs typeface="Arial"/>
              </a:rPr>
              <a:t>nube </a:t>
            </a:r>
            <a:r>
              <a:rPr sz="2000" b="1" dirty="0">
                <a:latin typeface="Arial"/>
                <a:cs typeface="Arial"/>
              </a:rPr>
              <a:t>se adaptan a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alta disponibilidad para contenedores</a:t>
            </a:r>
            <a:r>
              <a:rPr sz="2000" b="1" spc="-1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igual que cualquier otro recurso de TI en </a:t>
            </a:r>
            <a:r>
              <a:rPr sz="2000" b="1" spc="-5" dirty="0">
                <a:latin typeface="Arial"/>
                <a:cs typeface="Arial"/>
              </a:rPr>
              <a:t>la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nube.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 marR="12382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Las nubes pueden </a:t>
            </a:r>
            <a:r>
              <a:rPr sz="2000" b="1" dirty="0">
                <a:latin typeface="Arial"/>
                <a:cs typeface="Arial"/>
              </a:rPr>
              <a:t>proporcionar una sofisticada tecnología de </a:t>
            </a:r>
            <a:r>
              <a:rPr sz="2000" b="1" spc="-5" dirty="0">
                <a:latin typeface="Arial"/>
                <a:cs typeface="Arial"/>
              </a:rPr>
              <a:t>disponibilidad </a:t>
            </a:r>
            <a:r>
              <a:rPr sz="2000" b="1" dirty="0">
                <a:latin typeface="Arial"/>
                <a:cs typeface="Arial"/>
              </a:rPr>
              <a:t>que no  solo intenta reiniciar los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fallidos, sino que </a:t>
            </a:r>
            <a:r>
              <a:rPr sz="2000" b="1" spc="-5" dirty="0">
                <a:latin typeface="Arial"/>
                <a:cs typeface="Arial"/>
              </a:rPr>
              <a:t>también </a:t>
            </a:r>
            <a:r>
              <a:rPr sz="2000" b="1" dirty="0">
                <a:latin typeface="Arial"/>
                <a:cs typeface="Arial"/>
              </a:rPr>
              <a:t>puede tomar medidas  adicionales para escalar un </a:t>
            </a:r>
            <a:r>
              <a:rPr sz="2000" b="1" spc="-5" dirty="0">
                <a:latin typeface="Arial"/>
                <a:cs typeface="Arial"/>
              </a:rPr>
              <a:t>problema </a:t>
            </a:r>
            <a:r>
              <a:rPr sz="2000" b="1" dirty="0">
                <a:latin typeface="Arial"/>
                <a:cs typeface="Arial"/>
              </a:rPr>
              <a:t>de tiempo de ejecución </a:t>
            </a:r>
            <a:r>
              <a:rPr sz="2000" dirty="0">
                <a:latin typeface="Arial"/>
                <a:cs typeface="Arial"/>
              </a:rPr>
              <a:t>si los intentos de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reinicio  fallaron.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2700" marR="34925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Muchas </a:t>
            </a:r>
            <a:r>
              <a:rPr sz="2000" b="1" dirty="0">
                <a:latin typeface="Arial"/>
                <a:cs typeface="Arial"/>
              </a:rPr>
              <a:t>nubes proporcionan implementaciones redundantes de sus propios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entornos  en otras ubicaciones geográficas para </a:t>
            </a:r>
            <a:r>
              <a:rPr sz="2000" b="1" spc="-5" dirty="0">
                <a:latin typeface="Arial"/>
                <a:cs typeface="Arial"/>
              </a:rPr>
              <a:t>evitar </a:t>
            </a:r>
            <a:r>
              <a:rPr sz="2000" b="1" dirty="0">
                <a:latin typeface="Arial"/>
                <a:cs typeface="Arial"/>
              </a:rPr>
              <a:t>que los desastres causen pérdida o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falla 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22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Desafíos Comunes de Diseño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743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Complejidad del Sistema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Distribuido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1833" y="1591436"/>
            <a:ext cx="6222365" cy="456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Un </a:t>
            </a:r>
            <a:r>
              <a:rPr sz="1800" dirty="0">
                <a:latin typeface="Arial"/>
                <a:cs typeface="Arial"/>
              </a:rPr>
              <a:t>sistema </a:t>
            </a:r>
            <a:r>
              <a:rPr sz="1800" spc="-5" dirty="0">
                <a:latin typeface="Arial"/>
                <a:cs typeface="Arial"/>
              </a:rPr>
              <a:t>basado en una arquitectura con una colección de  microservicios </a:t>
            </a:r>
            <a:r>
              <a:rPr sz="1800" b="1" spc="-5" dirty="0">
                <a:latin typeface="Arial"/>
                <a:cs typeface="Arial"/>
              </a:rPr>
              <a:t>con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granularidad muy </a:t>
            </a:r>
            <a:r>
              <a:rPr sz="1800" b="1" dirty="0">
                <a:latin typeface="Arial"/>
                <a:cs typeface="Arial"/>
              </a:rPr>
              <a:t>fina puede  introducir una complejidad </a:t>
            </a:r>
            <a:r>
              <a:rPr sz="1800" b="1" spc="-5" dirty="0">
                <a:latin typeface="Arial"/>
                <a:cs typeface="Arial"/>
              </a:rPr>
              <a:t>y dependencia entre </a:t>
            </a:r>
            <a:r>
              <a:rPr sz="1800" b="1" dirty="0">
                <a:latin typeface="Arial"/>
                <a:cs typeface="Arial"/>
              </a:rPr>
              <a:t>sus  </a:t>
            </a:r>
            <a:r>
              <a:rPr sz="1800" b="1" spc="-5" dirty="0">
                <a:latin typeface="Arial"/>
                <a:cs typeface="Arial"/>
              </a:rPr>
              <a:t>diferentes partes</a:t>
            </a:r>
            <a:r>
              <a:rPr sz="1800" spc="-5" dirty="0">
                <a:latin typeface="Arial"/>
                <a:cs typeface="Arial"/>
              </a:rPr>
              <a:t>, por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ejemplo:</a:t>
            </a:r>
            <a:endParaRPr sz="1800">
              <a:latin typeface="Arial"/>
              <a:cs typeface="Arial"/>
            </a:endParaRPr>
          </a:p>
          <a:p>
            <a:pPr marL="265430" marR="1884045" indent="5715">
              <a:lnSpc>
                <a:spcPct val="182000"/>
              </a:lnSpc>
              <a:spcBef>
                <a:spcPts val="1560"/>
              </a:spcBef>
            </a:pP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Latencia </a:t>
            </a:r>
            <a:r>
              <a:rPr sz="1800" b="1" dirty="0">
                <a:latin typeface="Arial"/>
                <a:cs typeface="Arial"/>
              </a:rPr>
              <a:t>en la comunicación.  </a:t>
            </a:r>
            <a:r>
              <a:rPr sz="1800" b="1" spc="-5" dirty="0">
                <a:latin typeface="Arial"/>
                <a:cs typeface="Arial"/>
              </a:rPr>
              <a:t>Dependencia en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tolerancia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fallos.  </a:t>
            </a:r>
            <a:r>
              <a:rPr sz="1800" b="1" spc="-5" dirty="0">
                <a:latin typeface="Arial"/>
                <a:cs typeface="Arial"/>
              </a:rPr>
              <a:t>Incremento en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fallos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de</a:t>
            </a:r>
            <a:r>
              <a:rPr sz="1800" b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red.</a:t>
            </a:r>
            <a:endParaRPr sz="1800">
              <a:latin typeface="Arial"/>
              <a:cs typeface="Arial"/>
            </a:endParaRPr>
          </a:p>
          <a:p>
            <a:pPr marL="274320" marR="542925">
              <a:lnSpc>
                <a:spcPct val="100000"/>
              </a:lnSpc>
              <a:spcBef>
                <a:spcPts val="1720"/>
              </a:spcBef>
            </a:pPr>
            <a:r>
              <a:rPr sz="1800" b="1" spc="-5" dirty="0">
                <a:latin typeface="Arial"/>
                <a:cs typeface="Arial"/>
              </a:rPr>
              <a:t>Incremento </a:t>
            </a:r>
            <a:r>
              <a:rPr sz="1800" b="1" dirty="0">
                <a:latin typeface="Arial"/>
                <a:cs typeface="Arial"/>
              </a:rPr>
              <a:t>en la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complejidad de la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comunicación  asíncrona.</a:t>
            </a:r>
            <a:endParaRPr sz="1800">
              <a:latin typeface="Arial"/>
              <a:cs typeface="Arial"/>
            </a:endParaRPr>
          </a:p>
          <a:p>
            <a:pPr marL="287020" marR="452755" indent="-19050">
              <a:lnSpc>
                <a:spcPts val="4060"/>
              </a:lnSpc>
              <a:spcBef>
                <a:spcPts val="20"/>
              </a:spcBef>
            </a:pPr>
            <a:r>
              <a:rPr sz="1800" b="1" dirty="0">
                <a:latin typeface="Arial"/>
                <a:cs typeface="Arial"/>
              </a:rPr>
              <a:t>Complejidad </a:t>
            </a:r>
            <a:r>
              <a:rPr sz="1800" b="1" spc="-5" dirty="0">
                <a:latin typeface="Arial"/>
                <a:cs typeface="Arial"/>
              </a:rPr>
              <a:t>en el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control de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cambios y </a:t>
            </a:r>
            <a:r>
              <a:rPr sz="1800" b="1" spc="-10" dirty="0">
                <a:solidFill>
                  <a:srgbClr val="FD9200"/>
                </a:solidFill>
                <a:latin typeface="Arial"/>
                <a:cs typeface="Arial"/>
              </a:rPr>
              <a:t>versiones.  </a:t>
            </a:r>
            <a:r>
              <a:rPr sz="1800" b="1" spc="-5" dirty="0">
                <a:latin typeface="Arial"/>
                <a:cs typeface="Arial"/>
              </a:rPr>
              <a:t>Balanceo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cargas entre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múltiples</a:t>
            </a:r>
            <a:r>
              <a:rPr sz="1800" b="1" spc="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instancias.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98640" y="2107188"/>
            <a:ext cx="4589145" cy="3735704"/>
            <a:chOff x="6398640" y="2107188"/>
            <a:chExt cx="4589145" cy="3735704"/>
          </a:xfrm>
        </p:grpSpPr>
        <p:sp>
          <p:nvSpPr>
            <p:cNvPr id="13" name="object 13"/>
            <p:cNvSpPr/>
            <p:nvPr/>
          </p:nvSpPr>
          <p:spPr>
            <a:xfrm>
              <a:off x="6512589" y="2305812"/>
              <a:ext cx="4474912" cy="35366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8351230" y="1320576"/>
            <a:ext cx="802744" cy="696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952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Alta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Disponibilidad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7995" y="1601470"/>
            <a:ext cx="10305415" cy="2914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3787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Siempre que haya un </a:t>
            </a:r>
            <a:r>
              <a:rPr sz="2000" b="1" dirty="0">
                <a:latin typeface="Arial"/>
                <a:cs typeface="Arial"/>
              </a:rPr>
              <a:t>problema de </a:t>
            </a:r>
            <a:r>
              <a:rPr sz="2000" b="1" spc="-5" dirty="0">
                <a:latin typeface="Arial"/>
                <a:cs typeface="Arial"/>
              </a:rPr>
              <a:t>disponibilidad </a:t>
            </a:r>
            <a:r>
              <a:rPr sz="2000" b="1" dirty="0">
                <a:latin typeface="Arial"/>
                <a:cs typeface="Arial"/>
              </a:rPr>
              <a:t>los consumidores pueden ser  </a:t>
            </a:r>
            <a:r>
              <a:rPr sz="2000" b="1" spc="-5" dirty="0">
                <a:latin typeface="Arial"/>
                <a:cs typeface="Arial"/>
              </a:rPr>
              <a:t>redirigidos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instancia de </a:t>
            </a:r>
            <a:r>
              <a:rPr sz="2000" b="1" spc="-5" dirty="0">
                <a:latin typeface="Arial"/>
                <a:cs typeface="Arial"/>
              </a:rPr>
              <a:t>servicio más </a:t>
            </a:r>
            <a:r>
              <a:rPr sz="2000" b="1" dirty="0">
                <a:latin typeface="Arial"/>
                <a:cs typeface="Arial"/>
              </a:rPr>
              <a:t>cercana para que se experimente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una  latencia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mínima.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Hay ciertos </a:t>
            </a:r>
            <a:r>
              <a:rPr sz="2000" b="1" dirty="0">
                <a:latin typeface="Arial"/>
                <a:cs typeface="Arial"/>
              </a:rPr>
              <a:t>requisitos que dictan </a:t>
            </a:r>
            <a:r>
              <a:rPr sz="2000" b="1" spc="-5" dirty="0">
                <a:latin typeface="Arial"/>
                <a:cs typeface="Arial"/>
              </a:rPr>
              <a:t>los niveles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disponibilidad </a:t>
            </a:r>
            <a:r>
              <a:rPr sz="2000" b="1" dirty="0">
                <a:latin typeface="Arial"/>
                <a:cs typeface="Arial"/>
              </a:rPr>
              <a:t>que pueden y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deben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cumplir los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basados en </a:t>
            </a:r>
            <a:r>
              <a:rPr sz="2000" b="1" spc="-5" dirty="0">
                <a:latin typeface="Arial"/>
                <a:cs typeface="Arial"/>
              </a:rPr>
              <a:t>la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nube.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Por ejemplo, </a:t>
            </a: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veces </a:t>
            </a:r>
            <a:r>
              <a:rPr sz="2000" b="1" dirty="0">
                <a:latin typeface="Arial"/>
                <a:cs typeface="Arial"/>
              </a:rPr>
              <a:t>se requiere alta disponibilidad a </a:t>
            </a:r>
            <a:r>
              <a:rPr sz="2000" b="1" spc="-5" dirty="0">
                <a:latin typeface="Arial"/>
                <a:cs typeface="Arial"/>
              </a:rPr>
              <a:t>nivel </a:t>
            </a:r>
            <a:r>
              <a:rPr sz="2000" b="1" dirty="0">
                <a:latin typeface="Arial"/>
                <a:cs typeface="Arial"/>
              </a:rPr>
              <a:t>de aplicación</a:t>
            </a:r>
            <a:r>
              <a:rPr sz="2000" dirty="0">
                <a:latin typeface="Arial"/>
                <a:cs typeface="Arial"/>
              </a:rPr>
              <a:t>, mientras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que  otras veces solo </a:t>
            </a:r>
            <a:r>
              <a:rPr sz="2000" b="1" dirty="0">
                <a:latin typeface="Arial"/>
                <a:cs typeface="Arial"/>
              </a:rPr>
              <a:t>puede ser necesaria a </a:t>
            </a:r>
            <a:r>
              <a:rPr sz="2000" b="1" spc="-5" dirty="0">
                <a:latin typeface="Arial"/>
                <a:cs typeface="Arial"/>
              </a:rPr>
              <a:t>nivel </a:t>
            </a:r>
            <a:r>
              <a:rPr sz="2000" b="1" dirty="0">
                <a:latin typeface="Arial"/>
                <a:cs typeface="Arial"/>
              </a:rPr>
              <a:t>de base de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2952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Alta</a:t>
            </a:r>
            <a:r>
              <a:rPr sz="280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Disponibilidad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980689" y="4832350"/>
            <a:ext cx="2864485" cy="1732280"/>
            <a:chOff x="2980689" y="4832350"/>
            <a:chExt cx="2864485" cy="1732280"/>
          </a:xfrm>
        </p:grpSpPr>
        <p:sp>
          <p:nvSpPr>
            <p:cNvPr id="12" name="object 12"/>
            <p:cNvSpPr/>
            <p:nvPr/>
          </p:nvSpPr>
          <p:spPr>
            <a:xfrm>
              <a:off x="2987039" y="4838700"/>
              <a:ext cx="2851785" cy="1719580"/>
            </a:xfrm>
            <a:custGeom>
              <a:avLst/>
              <a:gdLst/>
              <a:ahLst/>
              <a:cxnLst/>
              <a:rect l="l" t="t" r="r" b="b"/>
              <a:pathLst>
                <a:path w="2851785" h="1719579">
                  <a:moveTo>
                    <a:pt x="1399667" y="0"/>
                  </a:moveTo>
                  <a:lnTo>
                    <a:pt x="1350319" y="1576"/>
                  </a:lnTo>
                  <a:lnTo>
                    <a:pt x="1301757" y="6244"/>
                  </a:lnTo>
                  <a:lnTo>
                    <a:pt x="1254064" y="13915"/>
                  </a:lnTo>
                  <a:lnTo>
                    <a:pt x="1207327" y="24496"/>
                  </a:lnTo>
                  <a:lnTo>
                    <a:pt x="1161629" y="37899"/>
                  </a:lnTo>
                  <a:lnTo>
                    <a:pt x="1117057" y="54031"/>
                  </a:lnTo>
                  <a:lnTo>
                    <a:pt x="1073695" y="72803"/>
                  </a:lnTo>
                  <a:lnTo>
                    <a:pt x="1031629" y="94125"/>
                  </a:lnTo>
                  <a:lnTo>
                    <a:pt x="990942" y="117905"/>
                  </a:lnTo>
                  <a:lnTo>
                    <a:pt x="951722" y="144054"/>
                  </a:lnTo>
                  <a:lnTo>
                    <a:pt x="914052" y="172480"/>
                  </a:lnTo>
                  <a:lnTo>
                    <a:pt x="878017" y="203093"/>
                  </a:lnTo>
                  <a:lnTo>
                    <a:pt x="843703" y="235803"/>
                  </a:lnTo>
                  <a:lnTo>
                    <a:pt x="811196" y="270519"/>
                  </a:lnTo>
                  <a:lnTo>
                    <a:pt x="780579" y="307151"/>
                  </a:lnTo>
                  <a:lnTo>
                    <a:pt x="751937" y="345608"/>
                  </a:lnTo>
                  <a:lnTo>
                    <a:pt x="725357" y="385799"/>
                  </a:lnTo>
                  <a:lnTo>
                    <a:pt x="700924" y="427635"/>
                  </a:lnTo>
                  <a:lnTo>
                    <a:pt x="678721" y="471024"/>
                  </a:lnTo>
                  <a:lnTo>
                    <a:pt x="658835" y="515876"/>
                  </a:lnTo>
                  <a:lnTo>
                    <a:pt x="641350" y="562102"/>
                  </a:lnTo>
                  <a:lnTo>
                    <a:pt x="618404" y="558375"/>
                  </a:lnTo>
                  <a:lnTo>
                    <a:pt x="595137" y="555624"/>
                  </a:lnTo>
                  <a:lnTo>
                    <a:pt x="571609" y="553922"/>
                  </a:lnTo>
                  <a:lnTo>
                    <a:pt x="547877" y="553338"/>
                  </a:lnTo>
                  <a:lnTo>
                    <a:pt x="500579" y="555479"/>
                  </a:lnTo>
                  <a:lnTo>
                    <a:pt x="454402" y="561783"/>
                  </a:lnTo>
                  <a:lnTo>
                    <a:pt x="409511" y="572077"/>
                  </a:lnTo>
                  <a:lnTo>
                    <a:pt x="366071" y="586184"/>
                  </a:lnTo>
                  <a:lnTo>
                    <a:pt x="324245" y="603929"/>
                  </a:lnTo>
                  <a:lnTo>
                    <a:pt x="284197" y="625138"/>
                  </a:lnTo>
                  <a:lnTo>
                    <a:pt x="246092" y="649636"/>
                  </a:lnTo>
                  <a:lnTo>
                    <a:pt x="210092" y="677246"/>
                  </a:lnTo>
                  <a:lnTo>
                    <a:pt x="176363" y="707794"/>
                  </a:lnTo>
                  <a:lnTo>
                    <a:pt x="145067" y="741105"/>
                  </a:lnTo>
                  <a:lnTo>
                    <a:pt x="116370" y="777004"/>
                  </a:lnTo>
                  <a:lnTo>
                    <a:pt x="90435" y="815315"/>
                  </a:lnTo>
                  <a:lnTo>
                    <a:pt x="67426" y="855864"/>
                  </a:lnTo>
                  <a:lnTo>
                    <a:pt x="47506" y="898475"/>
                  </a:lnTo>
                  <a:lnTo>
                    <a:pt x="30841" y="942973"/>
                  </a:lnTo>
                  <a:lnTo>
                    <a:pt x="17594" y="989183"/>
                  </a:lnTo>
                  <a:lnTo>
                    <a:pt x="7929" y="1036929"/>
                  </a:lnTo>
                  <a:lnTo>
                    <a:pt x="2009" y="1086037"/>
                  </a:lnTo>
                  <a:lnTo>
                    <a:pt x="0" y="1136332"/>
                  </a:lnTo>
                  <a:lnTo>
                    <a:pt x="2009" y="1186626"/>
                  </a:lnTo>
                  <a:lnTo>
                    <a:pt x="7929" y="1235730"/>
                  </a:lnTo>
                  <a:lnTo>
                    <a:pt x="17594" y="1283469"/>
                  </a:lnTo>
                  <a:lnTo>
                    <a:pt x="30841" y="1329667"/>
                  </a:lnTo>
                  <a:lnTo>
                    <a:pt x="47506" y="1374151"/>
                  </a:lnTo>
                  <a:lnTo>
                    <a:pt x="67426" y="1416745"/>
                  </a:lnTo>
                  <a:lnTo>
                    <a:pt x="90435" y="1457276"/>
                  </a:lnTo>
                  <a:lnTo>
                    <a:pt x="116370" y="1495568"/>
                  </a:lnTo>
                  <a:lnTo>
                    <a:pt x="145067" y="1531447"/>
                  </a:lnTo>
                  <a:lnTo>
                    <a:pt x="176363" y="1564737"/>
                  </a:lnTo>
                  <a:lnTo>
                    <a:pt x="210092" y="1595265"/>
                  </a:lnTo>
                  <a:lnTo>
                    <a:pt x="246092" y="1622856"/>
                  </a:lnTo>
                  <a:lnTo>
                    <a:pt x="284197" y="1647334"/>
                  </a:lnTo>
                  <a:lnTo>
                    <a:pt x="324245" y="1668526"/>
                  </a:lnTo>
                  <a:lnTo>
                    <a:pt x="366071" y="1686257"/>
                  </a:lnTo>
                  <a:lnTo>
                    <a:pt x="409511" y="1700351"/>
                  </a:lnTo>
                  <a:lnTo>
                    <a:pt x="454402" y="1710635"/>
                  </a:lnTo>
                  <a:lnTo>
                    <a:pt x="500579" y="1716933"/>
                  </a:lnTo>
                  <a:lnTo>
                    <a:pt x="547877" y="1719072"/>
                  </a:lnTo>
                  <a:lnTo>
                    <a:pt x="553465" y="1719072"/>
                  </a:lnTo>
                  <a:lnTo>
                    <a:pt x="559308" y="1718830"/>
                  </a:lnTo>
                  <a:lnTo>
                    <a:pt x="564896" y="1718589"/>
                  </a:lnTo>
                  <a:lnTo>
                    <a:pt x="1390269" y="1718830"/>
                  </a:lnTo>
                  <a:lnTo>
                    <a:pt x="1393317" y="1718906"/>
                  </a:lnTo>
                  <a:lnTo>
                    <a:pt x="1396492" y="1719072"/>
                  </a:lnTo>
                  <a:lnTo>
                    <a:pt x="1399667" y="1719072"/>
                  </a:lnTo>
                  <a:lnTo>
                    <a:pt x="1402714" y="1719072"/>
                  </a:lnTo>
                  <a:lnTo>
                    <a:pt x="1405636" y="1718906"/>
                  </a:lnTo>
                  <a:lnTo>
                    <a:pt x="1408811" y="1718830"/>
                  </a:lnTo>
                  <a:lnTo>
                    <a:pt x="2394839" y="1719072"/>
                  </a:lnTo>
                  <a:lnTo>
                    <a:pt x="2441510" y="1716564"/>
                  </a:lnTo>
                  <a:lnTo>
                    <a:pt x="2486835" y="1709204"/>
                  </a:lnTo>
                  <a:lnTo>
                    <a:pt x="2530585" y="1697236"/>
                  </a:lnTo>
                  <a:lnTo>
                    <a:pt x="2572529" y="1680904"/>
                  </a:lnTo>
                  <a:lnTo>
                    <a:pt x="2612438" y="1660451"/>
                  </a:lnTo>
                  <a:lnTo>
                    <a:pt x="2650082" y="1636121"/>
                  </a:lnTo>
                  <a:lnTo>
                    <a:pt x="2685232" y="1608159"/>
                  </a:lnTo>
                  <a:lnTo>
                    <a:pt x="2717657" y="1576808"/>
                  </a:lnTo>
                  <a:lnTo>
                    <a:pt x="2747127" y="1542312"/>
                  </a:lnTo>
                  <a:lnTo>
                    <a:pt x="2773414" y="1504915"/>
                  </a:lnTo>
                  <a:lnTo>
                    <a:pt x="2796287" y="1464861"/>
                  </a:lnTo>
                  <a:lnTo>
                    <a:pt x="2815516" y="1422393"/>
                  </a:lnTo>
                  <a:lnTo>
                    <a:pt x="2830872" y="1377757"/>
                  </a:lnTo>
                  <a:lnTo>
                    <a:pt x="2842125" y="1331195"/>
                  </a:lnTo>
                  <a:lnTo>
                    <a:pt x="2849046" y="1282952"/>
                  </a:lnTo>
                  <a:lnTo>
                    <a:pt x="2851404" y="1233271"/>
                  </a:lnTo>
                  <a:lnTo>
                    <a:pt x="2849046" y="1183588"/>
                  </a:lnTo>
                  <a:lnTo>
                    <a:pt x="2842125" y="1135338"/>
                  </a:lnTo>
                  <a:lnTo>
                    <a:pt x="2830872" y="1088767"/>
                  </a:lnTo>
                  <a:lnTo>
                    <a:pt x="2815516" y="1044117"/>
                  </a:lnTo>
                  <a:lnTo>
                    <a:pt x="2796287" y="1001634"/>
                  </a:lnTo>
                  <a:lnTo>
                    <a:pt x="2773414" y="961563"/>
                  </a:lnTo>
                  <a:lnTo>
                    <a:pt x="2747127" y="924148"/>
                  </a:lnTo>
                  <a:lnTo>
                    <a:pt x="2717657" y="889633"/>
                  </a:lnTo>
                  <a:lnTo>
                    <a:pt x="2685232" y="858263"/>
                  </a:lnTo>
                  <a:lnTo>
                    <a:pt x="2650082" y="830282"/>
                  </a:lnTo>
                  <a:lnTo>
                    <a:pt x="2612438" y="805935"/>
                  </a:lnTo>
                  <a:lnTo>
                    <a:pt x="2572529" y="785467"/>
                  </a:lnTo>
                  <a:lnTo>
                    <a:pt x="2530585" y="769121"/>
                  </a:lnTo>
                  <a:lnTo>
                    <a:pt x="2486835" y="757143"/>
                  </a:lnTo>
                  <a:lnTo>
                    <a:pt x="2441510" y="749777"/>
                  </a:lnTo>
                  <a:lnTo>
                    <a:pt x="2394839" y="747268"/>
                  </a:lnTo>
                  <a:lnTo>
                    <a:pt x="2344594" y="750190"/>
                  </a:lnTo>
                  <a:lnTo>
                    <a:pt x="2295969" y="758732"/>
                  </a:lnTo>
                  <a:lnTo>
                    <a:pt x="2249249" y="772556"/>
                  </a:lnTo>
                  <a:lnTo>
                    <a:pt x="2204720" y="791324"/>
                  </a:lnTo>
                  <a:lnTo>
                    <a:pt x="2199795" y="742521"/>
                  </a:lnTo>
                  <a:lnTo>
                    <a:pt x="2192350" y="694572"/>
                  </a:lnTo>
                  <a:lnTo>
                    <a:pt x="2182459" y="647555"/>
                  </a:lnTo>
                  <a:lnTo>
                    <a:pt x="2170193" y="601546"/>
                  </a:lnTo>
                  <a:lnTo>
                    <a:pt x="2155625" y="556624"/>
                  </a:lnTo>
                  <a:lnTo>
                    <a:pt x="2138828" y="512866"/>
                  </a:lnTo>
                  <a:lnTo>
                    <a:pt x="2119874" y="470349"/>
                  </a:lnTo>
                  <a:lnTo>
                    <a:pt x="2098836" y="429151"/>
                  </a:lnTo>
                  <a:lnTo>
                    <a:pt x="2075786" y="389350"/>
                  </a:lnTo>
                  <a:lnTo>
                    <a:pt x="2050798" y="351022"/>
                  </a:lnTo>
                  <a:lnTo>
                    <a:pt x="2023943" y="314245"/>
                  </a:lnTo>
                  <a:lnTo>
                    <a:pt x="1995294" y="279097"/>
                  </a:lnTo>
                  <a:lnTo>
                    <a:pt x="1964924" y="245655"/>
                  </a:lnTo>
                  <a:lnTo>
                    <a:pt x="1932905" y="213997"/>
                  </a:lnTo>
                  <a:lnTo>
                    <a:pt x="1899311" y="184200"/>
                  </a:lnTo>
                  <a:lnTo>
                    <a:pt x="1864213" y="156341"/>
                  </a:lnTo>
                  <a:lnTo>
                    <a:pt x="1827684" y="130499"/>
                  </a:lnTo>
                  <a:lnTo>
                    <a:pt x="1789796" y="106750"/>
                  </a:lnTo>
                  <a:lnTo>
                    <a:pt x="1750623" y="85172"/>
                  </a:lnTo>
                  <a:lnTo>
                    <a:pt x="1710238" y="65842"/>
                  </a:lnTo>
                  <a:lnTo>
                    <a:pt x="1668711" y="48838"/>
                  </a:lnTo>
                  <a:lnTo>
                    <a:pt x="1626117" y="34238"/>
                  </a:lnTo>
                  <a:lnTo>
                    <a:pt x="1582527" y="22119"/>
                  </a:lnTo>
                  <a:lnTo>
                    <a:pt x="1538014" y="12558"/>
                  </a:lnTo>
                  <a:lnTo>
                    <a:pt x="1492652" y="5633"/>
                  </a:lnTo>
                  <a:lnTo>
                    <a:pt x="1446512" y="1421"/>
                  </a:lnTo>
                  <a:lnTo>
                    <a:pt x="1399667" y="0"/>
                  </a:lnTo>
                  <a:close/>
                </a:path>
              </a:pathLst>
            </a:custGeom>
            <a:ln w="12699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27716" y="5361445"/>
              <a:ext cx="1127747" cy="9812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03430" y="2107188"/>
            <a:ext cx="6003925" cy="2473325"/>
            <a:chOff x="3203430" y="2107188"/>
            <a:chExt cx="6003925" cy="2473325"/>
          </a:xfrm>
        </p:grpSpPr>
        <p:sp>
          <p:nvSpPr>
            <p:cNvPr id="15" name="object 15"/>
            <p:cNvSpPr/>
            <p:nvPr/>
          </p:nvSpPr>
          <p:spPr>
            <a:xfrm>
              <a:off x="3203430" y="3438170"/>
              <a:ext cx="6003679" cy="11419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980689" y="1429258"/>
            <a:ext cx="2864485" cy="1732280"/>
            <a:chOff x="2980689" y="1429258"/>
            <a:chExt cx="2864485" cy="1732280"/>
          </a:xfrm>
        </p:grpSpPr>
        <p:sp>
          <p:nvSpPr>
            <p:cNvPr id="20" name="object 20"/>
            <p:cNvSpPr/>
            <p:nvPr/>
          </p:nvSpPr>
          <p:spPr>
            <a:xfrm>
              <a:off x="2987039" y="1435608"/>
              <a:ext cx="2851785" cy="1719580"/>
            </a:xfrm>
            <a:custGeom>
              <a:avLst/>
              <a:gdLst/>
              <a:ahLst/>
              <a:cxnLst/>
              <a:rect l="l" t="t" r="r" b="b"/>
              <a:pathLst>
                <a:path w="2851785" h="1719580">
                  <a:moveTo>
                    <a:pt x="1399667" y="0"/>
                  </a:moveTo>
                  <a:lnTo>
                    <a:pt x="1350319" y="1576"/>
                  </a:lnTo>
                  <a:lnTo>
                    <a:pt x="1301757" y="6244"/>
                  </a:lnTo>
                  <a:lnTo>
                    <a:pt x="1254064" y="13915"/>
                  </a:lnTo>
                  <a:lnTo>
                    <a:pt x="1207327" y="24496"/>
                  </a:lnTo>
                  <a:lnTo>
                    <a:pt x="1161629" y="37899"/>
                  </a:lnTo>
                  <a:lnTo>
                    <a:pt x="1117057" y="54031"/>
                  </a:lnTo>
                  <a:lnTo>
                    <a:pt x="1073695" y="72803"/>
                  </a:lnTo>
                  <a:lnTo>
                    <a:pt x="1031629" y="94125"/>
                  </a:lnTo>
                  <a:lnTo>
                    <a:pt x="990942" y="117905"/>
                  </a:lnTo>
                  <a:lnTo>
                    <a:pt x="951722" y="144054"/>
                  </a:lnTo>
                  <a:lnTo>
                    <a:pt x="914052" y="172480"/>
                  </a:lnTo>
                  <a:lnTo>
                    <a:pt x="878017" y="203093"/>
                  </a:lnTo>
                  <a:lnTo>
                    <a:pt x="843703" y="235803"/>
                  </a:lnTo>
                  <a:lnTo>
                    <a:pt x="811196" y="270519"/>
                  </a:lnTo>
                  <a:lnTo>
                    <a:pt x="780579" y="307151"/>
                  </a:lnTo>
                  <a:lnTo>
                    <a:pt x="751937" y="345608"/>
                  </a:lnTo>
                  <a:lnTo>
                    <a:pt x="725357" y="385799"/>
                  </a:lnTo>
                  <a:lnTo>
                    <a:pt x="700924" y="427635"/>
                  </a:lnTo>
                  <a:lnTo>
                    <a:pt x="678721" y="471024"/>
                  </a:lnTo>
                  <a:lnTo>
                    <a:pt x="658835" y="515876"/>
                  </a:lnTo>
                  <a:lnTo>
                    <a:pt x="641350" y="562101"/>
                  </a:lnTo>
                  <a:lnTo>
                    <a:pt x="618404" y="558375"/>
                  </a:lnTo>
                  <a:lnTo>
                    <a:pt x="595137" y="555625"/>
                  </a:lnTo>
                  <a:lnTo>
                    <a:pt x="571609" y="553922"/>
                  </a:lnTo>
                  <a:lnTo>
                    <a:pt x="547877" y="553338"/>
                  </a:lnTo>
                  <a:lnTo>
                    <a:pt x="500579" y="555479"/>
                  </a:lnTo>
                  <a:lnTo>
                    <a:pt x="454402" y="561785"/>
                  </a:lnTo>
                  <a:lnTo>
                    <a:pt x="409511" y="572079"/>
                  </a:lnTo>
                  <a:lnTo>
                    <a:pt x="366071" y="586188"/>
                  </a:lnTo>
                  <a:lnTo>
                    <a:pt x="324245" y="603936"/>
                  </a:lnTo>
                  <a:lnTo>
                    <a:pt x="284197" y="625148"/>
                  </a:lnTo>
                  <a:lnTo>
                    <a:pt x="246092" y="649648"/>
                  </a:lnTo>
                  <a:lnTo>
                    <a:pt x="210092" y="677262"/>
                  </a:lnTo>
                  <a:lnTo>
                    <a:pt x="176363" y="707814"/>
                  </a:lnTo>
                  <a:lnTo>
                    <a:pt x="145067" y="741130"/>
                  </a:lnTo>
                  <a:lnTo>
                    <a:pt x="116370" y="777033"/>
                  </a:lnTo>
                  <a:lnTo>
                    <a:pt x="90435" y="815348"/>
                  </a:lnTo>
                  <a:lnTo>
                    <a:pt x="67426" y="855901"/>
                  </a:lnTo>
                  <a:lnTo>
                    <a:pt x="47506" y="898517"/>
                  </a:lnTo>
                  <a:lnTo>
                    <a:pt x="30841" y="943019"/>
                  </a:lnTo>
                  <a:lnTo>
                    <a:pt x="17594" y="989233"/>
                  </a:lnTo>
                  <a:lnTo>
                    <a:pt x="7929" y="1036984"/>
                  </a:lnTo>
                  <a:lnTo>
                    <a:pt x="2009" y="1086097"/>
                  </a:lnTo>
                  <a:lnTo>
                    <a:pt x="0" y="1136395"/>
                  </a:lnTo>
                  <a:lnTo>
                    <a:pt x="2009" y="1186673"/>
                  </a:lnTo>
                  <a:lnTo>
                    <a:pt x="7929" y="1235763"/>
                  </a:lnTo>
                  <a:lnTo>
                    <a:pt x="17594" y="1283489"/>
                  </a:lnTo>
                  <a:lnTo>
                    <a:pt x="30841" y="1329678"/>
                  </a:lnTo>
                  <a:lnTo>
                    <a:pt x="47506" y="1374155"/>
                  </a:lnTo>
                  <a:lnTo>
                    <a:pt x="67426" y="1416743"/>
                  </a:lnTo>
                  <a:lnTo>
                    <a:pt x="90435" y="1457270"/>
                  </a:lnTo>
                  <a:lnTo>
                    <a:pt x="116370" y="1495559"/>
                  </a:lnTo>
                  <a:lnTo>
                    <a:pt x="145067" y="1531436"/>
                  </a:lnTo>
                  <a:lnTo>
                    <a:pt x="176363" y="1564726"/>
                  </a:lnTo>
                  <a:lnTo>
                    <a:pt x="210092" y="1595254"/>
                  </a:lnTo>
                  <a:lnTo>
                    <a:pt x="246092" y="1622846"/>
                  </a:lnTo>
                  <a:lnTo>
                    <a:pt x="284197" y="1647326"/>
                  </a:lnTo>
                  <a:lnTo>
                    <a:pt x="324245" y="1668520"/>
                  </a:lnTo>
                  <a:lnTo>
                    <a:pt x="366071" y="1686252"/>
                  </a:lnTo>
                  <a:lnTo>
                    <a:pt x="409511" y="1700348"/>
                  </a:lnTo>
                  <a:lnTo>
                    <a:pt x="454402" y="1710633"/>
                  </a:lnTo>
                  <a:lnTo>
                    <a:pt x="500579" y="1716933"/>
                  </a:lnTo>
                  <a:lnTo>
                    <a:pt x="547877" y="1719071"/>
                  </a:lnTo>
                  <a:lnTo>
                    <a:pt x="553465" y="1719071"/>
                  </a:lnTo>
                  <a:lnTo>
                    <a:pt x="559308" y="1718817"/>
                  </a:lnTo>
                  <a:lnTo>
                    <a:pt x="564896" y="1718564"/>
                  </a:lnTo>
                  <a:lnTo>
                    <a:pt x="1390269" y="1718817"/>
                  </a:lnTo>
                  <a:lnTo>
                    <a:pt x="1393317" y="1718944"/>
                  </a:lnTo>
                  <a:lnTo>
                    <a:pt x="1396492" y="1719071"/>
                  </a:lnTo>
                  <a:lnTo>
                    <a:pt x="1399667" y="1719071"/>
                  </a:lnTo>
                  <a:lnTo>
                    <a:pt x="1402714" y="1719071"/>
                  </a:lnTo>
                  <a:lnTo>
                    <a:pt x="1405636" y="1718944"/>
                  </a:lnTo>
                  <a:lnTo>
                    <a:pt x="1408811" y="1718817"/>
                  </a:lnTo>
                  <a:lnTo>
                    <a:pt x="2394839" y="1719071"/>
                  </a:lnTo>
                  <a:lnTo>
                    <a:pt x="2441510" y="1716564"/>
                  </a:lnTo>
                  <a:lnTo>
                    <a:pt x="2486835" y="1709205"/>
                  </a:lnTo>
                  <a:lnTo>
                    <a:pt x="2530585" y="1697238"/>
                  </a:lnTo>
                  <a:lnTo>
                    <a:pt x="2572529" y="1680906"/>
                  </a:lnTo>
                  <a:lnTo>
                    <a:pt x="2612438" y="1660454"/>
                  </a:lnTo>
                  <a:lnTo>
                    <a:pt x="2650082" y="1636126"/>
                  </a:lnTo>
                  <a:lnTo>
                    <a:pt x="2685232" y="1608165"/>
                  </a:lnTo>
                  <a:lnTo>
                    <a:pt x="2717657" y="1576816"/>
                  </a:lnTo>
                  <a:lnTo>
                    <a:pt x="2747127" y="1542321"/>
                  </a:lnTo>
                  <a:lnTo>
                    <a:pt x="2773414" y="1504926"/>
                  </a:lnTo>
                  <a:lnTo>
                    <a:pt x="2796287" y="1464874"/>
                  </a:lnTo>
                  <a:lnTo>
                    <a:pt x="2815516" y="1422409"/>
                  </a:lnTo>
                  <a:lnTo>
                    <a:pt x="2830872" y="1377775"/>
                  </a:lnTo>
                  <a:lnTo>
                    <a:pt x="2842125" y="1331216"/>
                  </a:lnTo>
                  <a:lnTo>
                    <a:pt x="2849046" y="1282975"/>
                  </a:lnTo>
                  <a:lnTo>
                    <a:pt x="2851404" y="1233296"/>
                  </a:lnTo>
                  <a:lnTo>
                    <a:pt x="2849046" y="1183615"/>
                  </a:lnTo>
                  <a:lnTo>
                    <a:pt x="2842125" y="1135366"/>
                  </a:lnTo>
                  <a:lnTo>
                    <a:pt x="2830872" y="1088794"/>
                  </a:lnTo>
                  <a:lnTo>
                    <a:pt x="2815516" y="1044144"/>
                  </a:lnTo>
                  <a:lnTo>
                    <a:pt x="2796287" y="1001660"/>
                  </a:lnTo>
                  <a:lnTo>
                    <a:pt x="2773414" y="961586"/>
                  </a:lnTo>
                  <a:lnTo>
                    <a:pt x="2747127" y="924168"/>
                  </a:lnTo>
                  <a:lnTo>
                    <a:pt x="2717657" y="889650"/>
                  </a:lnTo>
                  <a:lnTo>
                    <a:pt x="2685232" y="858277"/>
                  </a:lnTo>
                  <a:lnTo>
                    <a:pt x="2650082" y="830294"/>
                  </a:lnTo>
                  <a:lnTo>
                    <a:pt x="2612438" y="805944"/>
                  </a:lnTo>
                  <a:lnTo>
                    <a:pt x="2572529" y="785473"/>
                  </a:lnTo>
                  <a:lnTo>
                    <a:pt x="2530585" y="769125"/>
                  </a:lnTo>
                  <a:lnTo>
                    <a:pt x="2486835" y="757145"/>
                  </a:lnTo>
                  <a:lnTo>
                    <a:pt x="2441510" y="749778"/>
                  </a:lnTo>
                  <a:lnTo>
                    <a:pt x="2394839" y="747267"/>
                  </a:lnTo>
                  <a:lnTo>
                    <a:pt x="2344594" y="750188"/>
                  </a:lnTo>
                  <a:lnTo>
                    <a:pt x="2295969" y="758729"/>
                  </a:lnTo>
                  <a:lnTo>
                    <a:pt x="2249249" y="772556"/>
                  </a:lnTo>
                  <a:lnTo>
                    <a:pt x="2204720" y="791337"/>
                  </a:lnTo>
                  <a:lnTo>
                    <a:pt x="2199795" y="742532"/>
                  </a:lnTo>
                  <a:lnTo>
                    <a:pt x="2192350" y="694582"/>
                  </a:lnTo>
                  <a:lnTo>
                    <a:pt x="2182459" y="647564"/>
                  </a:lnTo>
                  <a:lnTo>
                    <a:pt x="2170193" y="601554"/>
                  </a:lnTo>
                  <a:lnTo>
                    <a:pt x="2155625" y="556631"/>
                  </a:lnTo>
                  <a:lnTo>
                    <a:pt x="2138828" y="512872"/>
                  </a:lnTo>
                  <a:lnTo>
                    <a:pt x="2119874" y="470354"/>
                  </a:lnTo>
                  <a:lnTo>
                    <a:pt x="2098836" y="429156"/>
                  </a:lnTo>
                  <a:lnTo>
                    <a:pt x="2075786" y="389353"/>
                  </a:lnTo>
                  <a:lnTo>
                    <a:pt x="2050798" y="351025"/>
                  </a:lnTo>
                  <a:lnTo>
                    <a:pt x="2023943" y="314247"/>
                  </a:lnTo>
                  <a:lnTo>
                    <a:pt x="1995294" y="279099"/>
                  </a:lnTo>
                  <a:lnTo>
                    <a:pt x="1964924" y="245657"/>
                  </a:lnTo>
                  <a:lnTo>
                    <a:pt x="1932905" y="213998"/>
                  </a:lnTo>
                  <a:lnTo>
                    <a:pt x="1899311" y="184201"/>
                  </a:lnTo>
                  <a:lnTo>
                    <a:pt x="1864213" y="156342"/>
                  </a:lnTo>
                  <a:lnTo>
                    <a:pt x="1827684" y="130499"/>
                  </a:lnTo>
                  <a:lnTo>
                    <a:pt x="1789796" y="106750"/>
                  </a:lnTo>
                  <a:lnTo>
                    <a:pt x="1750623" y="85172"/>
                  </a:lnTo>
                  <a:lnTo>
                    <a:pt x="1710238" y="65842"/>
                  </a:lnTo>
                  <a:lnTo>
                    <a:pt x="1668711" y="48839"/>
                  </a:lnTo>
                  <a:lnTo>
                    <a:pt x="1626117" y="34238"/>
                  </a:lnTo>
                  <a:lnTo>
                    <a:pt x="1582527" y="22119"/>
                  </a:lnTo>
                  <a:lnTo>
                    <a:pt x="1538014" y="12558"/>
                  </a:lnTo>
                  <a:lnTo>
                    <a:pt x="1492652" y="5633"/>
                  </a:lnTo>
                  <a:lnTo>
                    <a:pt x="1446512" y="1421"/>
                  </a:lnTo>
                  <a:lnTo>
                    <a:pt x="1399667" y="0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27716" y="1958353"/>
              <a:ext cx="1127747" cy="9812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952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Alta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Disponibilidad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7197" y="1586864"/>
            <a:ext cx="8289290" cy="4727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disponibilidad </a:t>
            </a:r>
            <a:r>
              <a:rPr sz="2000" b="1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mide </a:t>
            </a:r>
            <a:r>
              <a:rPr sz="2000" b="1" dirty="0">
                <a:latin typeface="Arial"/>
                <a:cs typeface="Arial"/>
              </a:rPr>
              <a:t>utilizando diferentes métricas que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incluyen: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Arial"/>
              <a:cs typeface="Arial"/>
            </a:endParaRPr>
          </a:p>
          <a:p>
            <a:pPr marL="998219" indent="-16383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99885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SLA </a:t>
            </a:r>
            <a:r>
              <a:rPr sz="2000" dirty="0">
                <a:latin typeface="Arial"/>
                <a:cs typeface="Arial"/>
              </a:rPr>
              <a:t>(Service Level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Agreement)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D9200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998219" indent="-163830">
              <a:lnSpc>
                <a:spcPct val="100000"/>
              </a:lnSpc>
              <a:buFont typeface="Arial"/>
              <a:buChar char="•"/>
              <a:tabLst>
                <a:tab pos="99885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Uptime </a:t>
            </a:r>
            <a:r>
              <a:rPr sz="2000" dirty="0">
                <a:latin typeface="Arial"/>
                <a:cs typeface="Arial"/>
              </a:rPr>
              <a:t>(normally calculated in % or based x number of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9s)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D9200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998219" indent="-163830">
              <a:lnSpc>
                <a:spcPct val="100000"/>
              </a:lnSpc>
              <a:buFont typeface="Arial"/>
              <a:buChar char="•"/>
              <a:tabLst>
                <a:tab pos="99885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RTO </a:t>
            </a:r>
            <a:r>
              <a:rPr sz="2000" dirty="0">
                <a:latin typeface="Arial"/>
                <a:cs typeface="Arial"/>
              </a:rPr>
              <a:t>(Recovery Time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Objective)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D9200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998219" indent="-163830">
              <a:lnSpc>
                <a:spcPct val="100000"/>
              </a:lnSpc>
              <a:buFont typeface="Arial"/>
              <a:buChar char="•"/>
              <a:tabLst>
                <a:tab pos="99885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RPO </a:t>
            </a:r>
            <a:r>
              <a:rPr sz="2000" dirty="0">
                <a:latin typeface="Arial"/>
                <a:cs typeface="Arial"/>
              </a:rPr>
              <a:t>(Recovery Point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Objective)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D9200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998219" indent="-163830">
              <a:lnSpc>
                <a:spcPct val="100000"/>
              </a:lnSpc>
              <a:buFont typeface="Arial"/>
              <a:buChar char="•"/>
              <a:tabLst>
                <a:tab pos="99885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ETR </a:t>
            </a:r>
            <a:r>
              <a:rPr sz="2000" dirty="0">
                <a:latin typeface="Arial"/>
                <a:cs typeface="Arial"/>
              </a:rPr>
              <a:t>( Estimated Time of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Repair)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D9200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998219" indent="-163830">
              <a:lnSpc>
                <a:spcPct val="100000"/>
              </a:lnSpc>
              <a:buFont typeface="Arial"/>
              <a:buChar char="•"/>
              <a:tabLst>
                <a:tab pos="99885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MBF </a:t>
            </a:r>
            <a:r>
              <a:rPr sz="2000" dirty="0">
                <a:latin typeface="Arial"/>
                <a:cs typeface="Arial"/>
              </a:rPr>
              <a:t>(Mean </a:t>
            </a:r>
            <a:r>
              <a:rPr sz="2000" spc="-5" dirty="0">
                <a:latin typeface="Arial"/>
                <a:cs typeface="Arial"/>
              </a:rPr>
              <a:t>time </a:t>
            </a:r>
            <a:r>
              <a:rPr sz="2000" dirty="0">
                <a:latin typeface="Arial"/>
                <a:cs typeface="Arial"/>
              </a:rPr>
              <a:t>between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failures)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D9200"/>
              </a:buClr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998219" indent="-163830">
              <a:lnSpc>
                <a:spcPct val="100000"/>
              </a:lnSpc>
              <a:buFont typeface="Arial"/>
              <a:buChar char="•"/>
              <a:tabLst>
                <a:tab pos="998855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MTTR </a:t>
            </a:r>
            <a:r>
              <a:rPr sz="2000" dirty="0">
                <a:latin typeface="Arial"/>
                <a:cs typeface="Arial"/>
              </a:rPr>
              <a:t>(Mean Time To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Recovery)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39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Motivadores de </a:t>
            </a:r>
            <a:r>
              <a:rPr sz="1800" b="1" dirty="0">
                <a:latin typeface="Arial"/>
                <a:cs typeface="Arial"/>
              </a:rPr>
              <a:t>Tecnología </a:t>
            </a:r>
            <a:r>
              <a:rPr sz="1800" b="1" spc="-5" dirty="0">
                <a:latin typeface="Arial"/>
                <a:cs typeface="Arial"/>
              </a:rPr>
              <a:t>para Microservicios en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2952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Alta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Disponibilidad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9000" y="1517395"/>
            <a:ext cx="10236200" cy="423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Los proveedores de la nube </a:t>
            </a:r>
            <a:r>
              <a:rPr sz="2000" b="1" dirty="0">
                <a:latin typeface="Arial"/>
                <a:cs typeface="Arial"/>
              </a:rPr>
              <a:t>usan diferentes herramientas, tecnologías y técnicas</a:t>
            </a:r>
            <a:r>
              <a:rPr sz="2000" b="1" spc="-2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para  garantizar que los recursos basados en la nube cumplan con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SLA y </a:t>
            </a:r>
            <a:r>
              <a:rPr sz="2000" b="1" spc="-5" dirty="0">
                <a:latin typeface="Arial"/>
                <a:cs typeface="Arial"/>
              </a:rPr>
              <a:t>niveles </a:t>
            </a:r>
            <a:r>
              <a:rPr sz="2000" b="1" dirty="0">
                <a:latin typeface="Arial"/>
                <a:cs typeface="Arial"/>
              </a:rPr>
              <a:t>de  </a:t>
            </a:r>
            <a:r>
              <a:rPr sz="2000" b="1" spc="-5" dirty="0">
                <a:latin typeface="Arial"/>
                <a:cs typeface="Arial"/>
              </a:rPr>
              <a:t>disponibilidad </a:t>
            </a:r>
            <a:r>
              <a:rPr sz="2000" dirty="0">
                <a:latin typeface="Arial"/>
                <a:cs typeface="Arial"/>
              </a:rPr>
              <a:t>requeridos, por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ejemplo:</a:t>
            </a: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689610" indent="-163830">
              <a:lnSpc>
                <a:spcPct val="100000"/>
              </a:lnSpc>
              <a:spcBef>
                <a:spcPts val="1780"/>
              </a:spcBef>
              <a:buFont typeface="Arial"/>
              <a:buChar char="•"/>
              <a:tabLst>
                <a:tab pos="69024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Redundancia de Recursos y</a:t>
            </a:r>
            <a:r>
              <a:rPr sz="2000" b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Servicios</a:t>
            </a:r>
            <a:endParaRPr sz="2000" dirty="0">
              <a:latin typeface="Arial"/>
              <a:cs typeface="Arial"/>
            </a:endParaRPr>
          </a:p>
          <a:p>
            <a:pPr marL="689610" indent="-163830">
              <a:lnSpc>
                <a:spcPct val="100000"/>
              </a:lnSpc>
              <a:buFont typeface="Arial"/>
              <a:buChar char="•"/>
              <a:tabLst>
                <a:tab pos="69024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Replicación</a:t>
            </a:r>
            <a:endParaRPr sz="2000" dirty="0">
              <a:latin typeface="Arial"/>
              <a:cs typeface="Arial"/>
            </a:endParaRPr>
          </a:p>
          <a:p>
            <a:pPr marL="689610" indent="-163830">
              <a:lnSpc>
                <a:spcPct val="100000"/>
              </a:lnSpc>
              <a:buFont typeface="Arial"/>
              <a:buChar char="•"/>
              <a:tabLst>
                <a:tab pos="69024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Cluster</a:t>
            </a:r>
            <a:endParaRPr sz="2000" dirty="0">
              <a:latin typeface="Arial"/>
              <a:cs typeface="Arial"/>
            </a:endParaRPr>
          </a:p>
          <a:p>
            <a:pPr marL="689610" indent="-163830">
              <a:lnSpc>
                <a:spcPct val="100000"/>
              </a:lnSpc>
              <a:buFont typeface="Arial"/>
              <a:buChar char="•"/>
              <a:tabLst>
                <a:tab pos="69024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Virtualización</a:t>
            </a:r>
            <a:endParaRPr sz="2000" dirty="0">
              <a:latin typeface="Arial"/>
              <a:cs typeface="Arial"/>
            </a:endParaRPr>
          </a:p>
          <a:p>
            <a:pPr marL="689610" indent="-163830">
              <a:lnSpc>
                <a:spcPct val="100000"/>
              </a:lnSpc>
              <a:buFont typeface="Arial"/>
              <a:buChar char="•"/>
              <a:tabLst>
                <a:tab pos="69024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Contenerización</a:t>
            </a:r>
            <a:endParaRPr sz="2000" dirty="0">
              <a:latin typeface="Arial"/>
              <a:cs typeface="Arial"/>
            </a:endParaRPr>
          </a:p>
          <a:p>
            <a:pPr marL="689610" indent="-163830">
              <a:lnSpc>
                <a:spcPct val="100000"/>
              </a:lnSpc>
              <a:buFont typeface="Arial"/>
              <a:buChar char="•"/>
              <a:tabLst>
                <a:tab pos="69024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Automatización</a:t>
            </a:r>
            <a:endParaRPr sz="2000" dirty="0">
              <a:latin typeface="Arial"/>
              <a:cs typeface="Arial"/>
            </a:endParaRPr>
          </a:p>
          <a:p>
            <a:pPr marL="689610" indent="-163830">
              <a:lnSpc>
                <a:spcPct val="100000"/>
              </a:lnSpc>
              <a:buFont typeface="Arial"/>
              <a:buChar char="•"/>
              <a:tabLst>
                <a:tab pos="69024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Monitoreo</a:t>
            </a:r>
            <a:endParaRPr sz="2000" dirty="0">
              <a:latin typeface="Arial"/>
              <a:cs typeface="Arial"/>
            </a:endParaRPr>
          </a:p>
          <a:p>
            <a:pPr marL="689610" indent="-163830">
              <a:lnSpc>
                <a:spcPct val="100000"/>
              </a:lnSpc>
              <a:buFont typeface="Arial"/>
              <a:buChar char="•"/>
              <a:tabLst>
                <a:tab pos="69024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Detección de</a:t>
            </a:r>
            <a:r>
              <a:rPr sz="2000" b="1" spc="-5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Fallas</a:t>
            </a:r>
            <a:endParaRPr sz="2000" dirty="0">
              <a:latin typeface="Arial"/>
              <a:cs typeface="Arial"/>
            </a:endParaRPr>
          </a:p>
          <a:p>
            <a:pPr marL="689610" indent="-163830">
              <a:lnSpc>
                <a:spcPct val="100000"/>
              </a:lnSpc>
              <a:buFont typeface="Arial"/>
              <a:buChar char="•"/>
              <a:tabLst>
                <a:tab pos="69024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Copias de Seguridad y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Recuperación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6525" marR="5080" indent="42037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Patrones </a:t>
            </a:r>
            <a:r>
              <a:rPr sz="4400" spc="-5" dirty="0"/>
              <a:t>Fundamentales </a:t>
            </a:r>
            <a:r>
              <a:rPr sz="4400" dirty="0"/>
              <a:t>de  Microservicios y</a:t>
            </a:r>
            <a:r>
              <a:rPr sz="4400" spc="-20" dirty="0"/>
              <a:t> </a:t>
            </a:r>
            <a:r>
              <a:rPr sz="4400" spc="-5" dirty="0"/>
              <a:t>Contenedores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107188"/>
            <a:ext cx="12192000" cy="2659380"/>
            <a:chOff x="0" y="2107188"/>
            <a:chExt cx="12192000" cy="2659380"/>
          </a:xfrm>
        </p:grpSpPr>
        <p:sp>
          <p:nvSpPr>
            <p:cNvPr id="9" name="object 9"/>
            <p:cNvSpPr/>
            <p:nvPr/>
          </p:nvSpPr>
          <p:spPr>
            <a:xfrm>
              <a:off x="0" y="3906012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5063" y="1485645"/>
            <a:ext cx="10346690" cy="5057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 marR="34988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La siguiente sección </a:t>
            </a:r>
            <a:r>
              <a:rPr sz="2000" b="1" dirty="0">
                <a:latin typeface="Arial"/>
                <a:cs typeface="Arial"/>
              </a:rPr>
              <a:t>presenta cuatro patrones de diseño fundamentales que  establecen aspectos básicos del alcance funcional de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entornos  compatibles de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contenedores.</a:t>
            </a:r>
            <a:endParaRPr sz="2000" dirty="0">
              <a:latin typeface="Arial"/>
              <a:cs typeface="Arial"/>
            </a:endParaRPr>
          </a:p>
          <a:p>
            <a:pPr marL="26034" marR="5080">
              <a:lnSpc>
                <a:spcPct val="100000"/>
              </a:lnSpc>
              <a:spcBef>
                <a:spcPts val="1580"/>
              </a:spcBef>
            </a:pPr>
            <a:r>
              <a:rPr sz="2000" dirty="0">
                <a:latin typeface="Arial"/>
                <a:cs typeface="Arial"/>
              </a:rPr>
              <a:t>Estos patrones ayudan a preparar el escenario para el </a:t>
            </a:r>
            <a:r>
              <a:rPr sz="2000" b="1" dirty="0">
                <a:latin typeface="Arial"/>
                <a:cs typeface="Arial"/>
              </a:rPr>
              <a:t>Módulo 10, que es un curso  compuesto completamente por patrones de diseño y arquitectura a </a:t>
            </a:r>
            <a:r>
              <a:rPr sz="2000" b="1" spc="-5" dirty="0">
                <a:latin typeface="Arial"/>
                <a:cs typeface="Arial"/>
              </a:rPr>
              <a:t>través </a:t>
            </a:r>
            <a:r>
              <a:rPr sz="2000" b="1" dirty="0">
                <a:latin typeface="Arial"/>
                <a:cs typeface="Arial"/>
              </a:rPr>
              <a:t>del cual</a:t>
            </a:r>
            <a:r>
              <a:rPr sz="2000" b="1" spc="-1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  explora a fondo la mecánica </a:t>
            </a:r>
            <a:r>
              <a:rPr sz="2000" b="1" spc="-5" dirty="0">
                <a:latin typeface="Arial"/>
                <a:cs typeface="Arial"/>
              </a:rPr>
              <a:t>subyacente </a:t>
            </a:r>
            <a:r>
              <a:rPr sz="2000" b="1" dirty="0">
                <a:latin typeface="Arial"/>
                <a:cs typeface="Arial"/>
              </a:rPr>
              <a:t>de los despliegues de </a:t>
            </a:r>
            <a:r>
              <a:rPr sz="2000" b="1" spc="-5" dirty="0">
                <a:latin typeface="Arial"/>
                <a:cs typeface="Arial"/>
              </a:rPr>
              <a:t>microservicios, </a:t>
            </a:r>
            <a:r>
              <a:rPr sz="2000" b="1" dirty="0">
                <a:latin typeface="Arial"/>
                <a:cs typeface="Arial"/>
              </a:rPr>
              <a:t>la  comunicación entre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y los entornos de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contenedores.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 dirty="0">
              <a:latin typeface="Arial"/>
              <a:cs typeface="Arial"/>
            </a:endParaRPr>
          </a:p>
          <a:p>
            <a:pPr marL="920115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Micro Task</a:t>
            </a:r>
            <a:r>
              <a:rPr sz="2000" b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Abstraction</a:t>
            </a:r>
            <a:endParaRPr sz="2000" dirty="0">
              <a:latin typeface="Arial"/>
              <a:cs typeface="Arial"/>
            </a:endParaRPr>
          </a:p>
          <a:p>
            <a:pPr marL="920115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Micro Task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Segregation</a:t>
            </a:r>
            <a:endParaRPr sz="2000" dirty="0">
              <a:latin typeface="Arial"/>
              <a:cs typeface="Arial"/>
            </a:endParaRPr>
          </a:p>
          <a:p>
            <a:pPr marL="920115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Rich</a:t>
            </a:r>
            <a:r>
              <a:rPr sz="2000" b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Container</a:t>
            </a:r>
            <a:endParaRPr sz="2000" dirty="0">
              <a:latin typeface="Arial"/>
              <a:cs typeface="Arial"/>
            </a:endParaRPr>
          </a:p>
          <a:p>
            <a:pPr marL="920115" indent="-163830">
              <a:lnSpc>
                <a:spcPct val="100000"/>
              </a:lnSpc>
              <a:buFont typeface="Arial"/>
              <a:buChar char="•"/>
              <a:tabLst>
                <a:tab pos="92011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Logical Pod</a:t>
            </a:r>
            <a:r>
              <a:rPr sz="2000" b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Container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 dirty="0">
              <a:latin typeface="Arial"/>
              <a:cs typeface="Arial"/>
            </a:endParaRPr>
          </a:p>
          <a:p>
            <a:pPr marL="12700" marR="167830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Cada patrón proporciona una documentación formal de una práctica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diseño o </a:t>
            </a:r>
            <a:r>
              <a:rPr sz="2000" b="1" spc="-5" dirty="0">
                <a:latin typeface="Arial"/>
                <a:cs typeface="Arial"/>
              </a:rPr>
              <a:t>característica relevante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arquitectura de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483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Task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Abstraction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1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12400" cy="1897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778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non-agnostic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specialized processing requirements be</a:t>
            </a:r>
            <a:r>
              <a:rPr sz="2000" b="1" i="1" spc="-1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separated  and governed</a:t>
            </a:r>
            <a:r>
              <a:rPr sz="2000" b="1" i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independently?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 dirty="0">
              <a:latin typeface="Arial"/>
              <a:cs typeface="Arial"/>
            </a:endParaRPr>
          </a:p>
          <a:p>
            <a:pPr marL="482600" marR="508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Agrupar </a:t>
            </a:r>
            <a:r>
              <a:rPr sz="1800" b="1" dirty="0">
                <a:latin typeface="Arial"/>
                <a:cs typeface="Arial"/>
              </a:rPr>
              <a:t>la lógica no </a:t>
            </a:r>
            <a:r>
              <a:rPr sz="1800" b="1" spc="-5" dirty="0">
                <a:latin typeface="Arial"/>
                <a:cs typeface="Arial"/>
              </a:rPr>
              <a:t>agnóstica </a:t>
            </a:r>
            <a:r>
              <a:rPr sz="1800" b="1" dirty="0">
                <a:latin typeface="Arial"/>
                <a:cs typeface="Arial"/>
              </a:rPr>
              <a:t>con requisitos </a:t>
            </a:r>
            <a:r>
              <a:rPr sz="1800" b="1" spc="-5" dirty="0">
                <a:latin typeface="Arial"/>
                <a:cs typeface="Arial"/>
              </a:rPr>
              <a:t>especializados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procesamiento e  implementación </a:t>
            </a:r>
            <a:r>
              <a:rPr sz="1800" b="1" dirty="0">
                <a:latin typeface="Arial"/>
                <a:cs typeface="Arial"/>
              </a:rPr>
              <a:t>junto </a:t>
            </a:r>
            <a:r>
              <a:rPr sz="1800" b="1" spc="-5" dirty="0">
                <a:latin typeface="Arial"/>
                <a:cs typeface="Arial"/>
              </a:rPr>
              <a:t>con </a:t>
            </a:r>
            <a:r>
              <a:rPr sz="1800" b="1" dirty="0">
                <a:latin typeface="Arial"/>
                <a:cs typeface="Arial"/>
              </a:rPr>
              <a:t>la lógica no </a:t>
            </a:r>
            <a:r>
              <a:rPr sz="1800" b="1" spc="-5" dirty="0">
                <a:latin typeface="Arial"/>
                <a:cs typeface="Arial"/>
              </a:rPr>
              <a:t>agnóstica </a:t>
            </a:r>
            <a:r>
              <a:rPr sz="1800" b="1" dirty="0">
                <a:latin typeface="Arial"/>
                <a:cs typeface="Arial"/>
              </a:rPr>
              <a:t>que no tiene </a:t>
            </a:r>
            <a:r>
              <a:rPr sz="1800" b="1" spc="-5" dirty="0">
                <a:latin typeface="Arial"/>
                <a:cs typeface="Arial"/>
              </a:rPr>
              <a:t>tales </a:t>
            </a:r>
            <a:r>
              <a:rPr sz="1800" b="1" dirty="0">
                <a:latin typeface="Arial"/>
                <a:cs typeface="Arial"/>
              </a:rPr>
              <a:t>requisitos puede  </a:t>
            </a:r>
            <a:r>
              <a:rPr sz="1800" b="1" spc="-5" dirty="0">
                <a:latin typeface="Arial"/>
                <a:cs typeface="Arial"/>
              </a:rPr>
              <a:t>comprometer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capacidad </a:t>
            </a:r>
            <a:r>
              <a:rPr sz="1800" b="1" dirty="0">
                <a:latin typeface="Arial"/>
                <a:cs typeface="Arial"/>
              </a:rPr>
              <a:t>de la </a:t>
            </a:r>
            <a:r>
              <a:rPr sz="1800" b="1" spc="-5" dirty="0">
                <a:latin typeface="Arial"/>
                <a:cs typeface="Arial"/>
              </a:rPr>
              <a:t>primera en cumplir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manera consistente sus</a:t>
            </a:r>
            <a:r>
              <a:rPr sz="1800" b="1" spc="1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requisitos.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0128" y="3770372"/>
            <a:ext cx="4774691" cy="2851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5627" y="5105780"/>
            <a:ext cx="21704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Lógica con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requisitos  especializados de  procesamiento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89961" y="4130516"/>
            <a:ext cx="2230120" cy="1663064"/>
            <a:chOff x="2489961" y="4130516"/>
            <a:chExt cx="2230120" cy="1663064"/>
          </a:xfrm>
        </p:grpSpPr>
        <p:sp>
          <p:nvSpPr>
            <p:cNvPr id="15" name="object 15"/>
            <p:cNvSpPr/>
            <p:nvPr/>
          </p:nvSpPr>
          <p:spPr>
            <a:xfrm>
              <a:off x="2496311" y="5282183"/>
              <a:ext cx="1045844" cy="504825"/>
            </a:xfrm>
            <a:custGeom>
              <a:avLst/>
              <a:gdLst/>
              <a:ahLst/>
              <a:cxnLst/>
              <a:rect l="l" t="t" r="r" b="b"/>
              <a:pathLst>
                <a:path w="1045845" h="504825">
                  <a:moveTo>
                    <a:pt x="377317" y="0"/>
                  </a:moveTo>
                  <a:lnTo>
                    <a:pt x="377317" y="171449"/>
                  </a:lnTo>
                  <a:lnTo>
                    <a:pt x="0" y="171449"/>
                  </a:lnTo>
                  <a:lnTo>
                    <a:pt x="0" y="332930"/>
                  </a:lnTo>
                  <a:lnTo>
                    <a:pt x="377317" y="332930"/>
                  </a:lnTo>
                  <a:lnTo>
                    <a:pt x="377317" y="504443"/>
                  </a:lnTo>
                  <a:lnTo>
                    <a:pt x="1045463" y="252221"/>
                  </a:lnTo>
                  <a:lnTo>
                    <a:pt x="3773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6311" y="5282183"/>
              <a:ext cx="1045844" cy="504825"/>
            </a:xfrm>
            <a:custGeom>
              <a:avLst/>
              <a:gdLst/>
              <a:ahLst/>
              <a:cxnLst/>
              <a:rect l="l" t="t" r="r" b="b"/>
              <a:pathLst>
                <a:path w="1045845" h="504825">
                  <a:moveTo>
                    <a:pt x="0" y="171449"/>
                  </a:moveTo>
                  <a:lnTo>
                    <a:pt x="377317" y="171449"/>
                  </a:lnTo>
                  <a:lnTo>
                    <a:pt x="377317" y="0"/>
                  </a:lnTo>
                  <a:lnTo>
                    <a:pt x="1045463" y="252221"/>
                  </a:lnTo>
                  <a:lnTo>
                    <a:pt x="377317" y="504443"/>
                  </a:lnTo>
                  <a:lnTo>
                    <a:pt x="377317" y="332930"/>
                  </a:lnTo>
                  <a:lnTo>
                    <a:pt x="0" y="332930"/>
                  </a:lnTo>
                  <a:lnTo>
                    <a:pt x="0" y="171449"/>
                  </a:lnTo>
                  <a:close/>
                </a:path>
              </a:pathLst>
            </a:custGeom>
            <a:ln w="12700">
              <a:solidFill>
                <a:srgbClr val="2FA2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19 CuadroTexto"/>
          <p:cNvSpPr txBox="1"/>
          <p:nvPr/>
        </p:nvSpPr>
        <p:spPr>
          <a:xfrm>
            <a:off x="8534400" y="221867"/>
            <a:ext cx="28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* Principio: </a:t>
            </a:r>
            <a:r>
              <a:rPr lang="es-ES" dirty="0" err="1" smtClean="0"/>
              <a:t>Microfocus</a:t>
            </a:r>
            <a:endParaRPr lang="es-CO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25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Task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Abstraction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7865" y="1497838"/>
            <a:ext cx="10235565" cy="4585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 marR="5778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non-agnostic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specialized processing requirements be</a:t>
            </a:r>
            <a:r>
              <a:rPr sz="2000" b="1" i="1" spc="-1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separated  and governed</a:t>
            </a:r>
            <a:r>
              <a:rPr sz="2000" b="1" i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independently?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Arial"/>
              <a:cs typeface="Arial"/>
            </a:endParaRPr>
          </a:p>
          <a:p>
            <a:pPr marL="12700" marR="18605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Unidades individuales de </a:t>
            </a:r>
            <a:r>
              <a:rPr sz="1800" b="1" dirty="0">
                <a:latin typeface="Arial"/>
                <a:cs typeface="Arial"/>
              </a:rPr>
              <a:t>lógica no </a:t>
            </a:r>
            <a:r>
              <a:rPr sz="1800" b="1" spc="-5" dirty="0">
                <a:latin typeface="Arial"/>
                <a:cs typeface="Arial"/>
              </a:rPr>
              <a:t>agnóstica </a:t>
            </a:r>
            <a:r>
              <a:rPr sz="1800" b="1" dirty="0">
                <a:latin typeface="Arial"/>
                <a:cs typeface="Arial"/>
              </a:rPr>
              <a:t>con requisitos de despliegue </a:t>
            </a:r>
            <a:r>
              <a:rPr sz="1800" b="1" spc="-5" dirty="0">
                <a:latin typeface="Arial"/>
                <a:cs typeface="Arial"/>
              </a:rPr>
              <a:t>y procesamiento  especializados se separan </a:t>
            </a:r>
            <a:r>
              <a:rPr sz="1800" b="1" dirty="0">
                <a:latin typeface="Arial"/>
                <a:cs typeface="Arial"/>
              </a:rPr>
              <a:t>utilizando el modelo de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abstraen </a:t>
            </a:r>
            <a:r>
              <a:rPr sz="1800" b="1" dirty="0">
                <a:latin typeface="Arial"/>
                <a:cs typeface="Arial"/>
              </a:rPr>
              <a:t>en una </a:t>
            </a:r>
            <a:r>
              <a:rPr sz="1800" b="1" spc="-5" dirty="0">
                <a:latin typeface="Arial"/>
                <a:cs typeface="Arial"/>
              </a:rPr>
              <a:t>capa  arquitectónica </a:t>
            </a:r>
            <a:r>
              <a:rPr sz="1800" b="1" dirty="0">
                <a:latin typeface="Arial"/>
                <a:cs typeface="Arial"/>
              </a:rPr>
              <a:t>con la </a:t>
            </a:r>
            <a:r>
              <a:rPr sz="1800" b="1" spc="-5" dirty="0">
                <a:latin typeface="Arial"/>
                <a:cs typeface="Arial"/>
              </a:rPr>
              <a:t>libertad </a:t>
            </a:r>
            <a:r>
              <a:rPr sz="1800" b="1" dirty="0">
                <a:latin typeface="Arial"/>
                <a:cs typeface="Arial"/>
              </a:rPr>
              <a:t>de adaptar sus entornos </a:t>
            </a:r>
            <a:r>
              <a:rPr sz="1800" b="1" spc="-5" dirty="0">
                <a:latin typeface="Arial"/>
                <a:cs typeface="Arial"/>
              </a:rPr>
              <a:t>para soportar </a:t>
            </a:r>
            <a:r>
              <a:rPr sz="1800" b="1" dirty="0">
                <a:latin typeface="Arial"/>
                <a:cs typeface="Arial"/>
              </a:rPr>
              <a:t>los requisitos de  despliegue </a:t>
            </a:r>
            <a:r>
              <a:rPr sz="1800" b="1" spc="-5" dirty="0">
                <a:latin typeface="Arial"/>
                <a:cs typeface="Arial"/>
              </a:rPr>
              <a:t>y procesamiento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especializados.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Micro Task </a:t>
            </a:r>
            <a:r>
              <a:rPr sz="1800" b="1" spc="-10" dirty="0">
                <a:latin typeface="Arial"/>
                <a:cs typeface="Arial"/>
              </a:rPr>
              <a:t>Abstraction </a:t>
            </a:r>
            <a:r>
              <a:rPr sz="1800" spc="-5" dirty="0">
                <a:latin typeface="Arial"/>
                <a:cs typeface="Arial"/>
              </a:rPr>
              <a:t>es </a:t>
            </a:r>
            <a:r>
              <a:rPr sz="1800" spc="-10" dirty="0">
                <a:latin typeface="Arial"/>
                <a:cs typeface="Arial"/>
              </a:rPr>
              <a:t>un </a:t>
            </a:r>
            <a:r>
              <a:rPr sz="1800" spc="-5" dirty="0">
                <a:latin typeface="Arial"/>
                <a:cs typeface="Arial"/>
              </a:rPr>
              <a:t>patrón fundamental de </a:t>
            </a:r>
            <a:r>
              <a:rPr sz="1800" b="1" dirty="0">
                <a:latin typeface="Arial"/>
                <a:cs typeface="Arial"/>
              </a:rPr>
              <a:t>modelado que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aplica </a:t>
            </a:r>
            <a:r>
              <a:rPr sz="1800" b="1" spc="-5" dirty="0">
                <a:latin typeface="Arial"/>
                <a:cs typeface="Arial"/>
              </a:rPr>
              <a:t>durante </a:t>
            </a:r>
            <a:r>
              <a:rPr sz="1800" b="1" dirty="0">
                <a:latin typeface="Arial"/>
                <a:cs typeface="Arial"/>
              </a:rPr>
              <a:t>las </a:t>
            </a:r>
            <a:r>
              <a:rPr sz="1800" b="1" spc="-5" dirty="0">
                <a:latin typeface="Arial"/>
                <a:cs typeface="Arial"/>
              </a:rPr>
              <a:t>etapas  de análisis </a:t>
            </a:r>
            <a:r>
              <a:rPr sz="1800" spc="-5" dirty="0">
                <a:latin typeface="Arial"/>
                <a:cs typeface="Arial"/>
              </a:rPr>
              <a:t>previo al diseño cuando se determina por </a:t>
            </a:r>
            <a:r>
              <a:rPr sz="1800" b="1" spc="-5" dirty="0">
                <a:latin typeface="Arial"/>
                <a:cs typeface="Arial"/>
              </a:rPr>
              <a:t>primera </a:t>
            </a:r>
            <a:r>
              <a:rPr sz="1800" b="1" spc="-20" dirty="0">
                <a:latin typeface="Arial"/>
                <a:cs typeface="Arial"/>
              </a:rPr>
              <a:t>vez </a:t>
            </a:r>
            <a:r>
              <a:rPr sz="1800" b="1" dirty="0">
                <a:latin typeface="Arial"/>
                <a:cs typeface="Arial"/>
              </a:rPr>
              <a:t>qué tipo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lógica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negocio  disponible podría </a:t>
            </a:r>
            <a:r>
              <a:rPr sz="1800" b="1" spc="-5" dirty="0">
                <a:latin typeface="Arial"/>
                <a:cs typeface="Arial"/>
              </a:rPr>
              <a:t>ser adecuada para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encapsulación </a:t>
            </a:r>
            <a:r>
              <a:rPr sz="1800" b="1" dirty="0">
                <a:latin typeface="Arial"/>
                <a:cs typeface="Arial"/>
              </a:rPr>
              <a:t>por un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50">
              <a:latin typeface="Arial"/>
              <a:cs typeface="Arial"/>
            </a:endParaRPr>
          </a:p>
          <a:p>
            <a:pPr marL="12700" marR="21971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El patrón </a:t>
            </a:r>
            <a:r>
              <a:rPr sz="1800" b="1" dirty="0">
                <a:latin typeface="Arial"/>
                <a:cs typeface="Arial"/>
              </a:rPr>
              <a:t>proporciona </a:t>
            </a:r>
            <a:r>
              <a:rPr sz="1800" b="1" spc="-5" dirty="0">
                <a:latin typeface="Arial"/>
                <a:cs typeface="Arial"/>
              </a:rPr>
              <a:t>criterios de decisión básicos que </a:t>
            </a:r>
            <a:r>
              <a:rPr sz="1800" b="1" dirty="0">
                <a:latin typeface="Arial"/>
                <a:cs typeface="Arial"/>
              </a:rPr>
              <a:t>pueden </a:t>
            </a:r>
            <a:r>
              <a:rPr sz="1800" b="1" spc="-5" dirty="0">
                <a:latin typeface="Arial"/>
                <a:cs typeface="Arial"/>
              </a:rPr>
              <a:t>ayudar a identificar la </a:t>
            </a:r>
            <a:r>
              <a:rPr sz="1800" b="1" dirty="0">
                <a:latin typeface="Arial"/>
                <a:cs typeface="Arial"/>
              </a:rPr>
              <a:t>lógica  que puede </a:t>
            </a:r>
            <a:r>
              <a:rPr sz="1800" b="1" spc="-5" dirty="0">
                <a:latin typeface="Arial"/>
                <a:cs typeface="Arial"/>
              </a:rPr>
              <a:t>beneficiarse </a:t>
            </a:r>
            <a:r>
              <a:rPr sz="1800" b="1" dirty="0">
                <a:latin typeface="Arial"/>
                <a:cs typeface="Arial"/>
              </a:rPr>
              <a:t>de un </a:t>
            </a:r>
            <a:r>
              <a:rPr sz="1800" b="1" spc="-5" dirty="0">
                <a:latin typeface="Arial"/>
                <a:cs typeface="Arial"/>
              </a:rPr>
              <a:t>despliegue de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y también justificar </a:t>
            </a:r>
            <a:r>
              <a:rPr sz="1800" b="1" spc="-10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costo y el  esfuerzo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conlleva </a:t>
            </a:r>
            <a:r>
              <a:rPr sz="1800" b="1" dirty="0">
                <a:latin typeface="Arial"/>
                <a:cs typeface="Arial"/>
              </a:rPr>
              <a:t>dicho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despliegue.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325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Micro Task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Abstraction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1396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non-agnostic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specialized processing requirements be</a:t>
            </a:r>
            <a:r>
              <a:rPr sz="2000" b="1" i="1" spc="-1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separated  and governed</a:t>
            </a:r>
            <a:r>
              <a:rPr sz="2000" b="1" i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independently?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8417" y="2107188"/>
            <a:ext cx="8456930" cy="4618355"/>
            <a:chOff x="858417" y="2107188"/>
            <a:chExt cx="8456930" cy="4618355"/>
          </a:xfrm>
        </p:grpSpPr>
        <p:sp>
          <p:nvSpPr>
            <p:cNvPr id="13" name="object 13"/>
            <p:cNvSpPr/>
            <p:nvPr/>
          </p:nvSpPr>
          <p:spPr>
            <a:xfrm>
              <a:off x="858417" y="5226832"/>
              <a:ext cx="6523784" cy="14982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23288" y="3436620"/>
              <a:ext cx="7120127" cy="18409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98930" y="2335858"/>
              <a:ext cx="7216093" cy="8750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25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Task Segregation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47325" cy="4472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data access functions be organized into micro tasks in order to preserve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the  granular functional scope of a</a:t>
            </a:r>
            <a:r>
              <a:rPr sz="2000" b="1" i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microservice?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>
              <a:latin typeface="Arial"/>
              <a:cs typeface="Arial"/>
            </a:endParaRPr>
          </a:p>
          <a:p>
            <a:pPr marL="147320" marR="31051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Un </a:t>
            </a:r>
            <a:r>
              <a:rPr sz="2000" b="1" dirty="0">
                <a:latin typeface="Arial"/>
                <a:cs typeface="Arial"/>
              </a:rPr>
              <a:t>rango de funciones de acceso a datos pueden ser  colectivamente demasiado gruesas para ser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encapsuladas  en un solo </a:t>
            </a:r>
            <a:r>
              <a:rPr sz="2000" b="1" spc="-5" dirty="0">
                <a:latin typeface="Arial"/>
                <a:cs typeface="Arial"/>
              </a:rPr>
              <a:t>microservicio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dirty="0">
                <a:latin typeface="Arial"/>
                <a:cs typeface="Arial"/>
              </a:rPr>
              <a:t>lo que </a:t>
            </a:r>
            <a:r>
              <a:rPr sz="2000" b="1" dirty="0">
                <a:latin typeface="Arial"/>
                <a:cs typeface="Arial"/>
              </a:rPr>
              <a:t>compromete el principio  de “Micro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Focus”.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 dirty="0">
              <a:latin typeface="Arial"/>
              <a:cs typeface="Arial"/>
            </a:endParaRPr>
          </a:p>
          <a:p>
            <a:pPr marL="147320" marR="319214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Es común que los servicios contengan un </a:t>
            </a:r>
            <a:r>
              <a:rPr sz="2000" b="1" dirty="0">
                <a:latin typeface="Arial"/>
                <a:cs typeface="Arial"/>
              </a:rPr>
              <a:t>rango de lógica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acceso a datos para </a:t>
            </a:r>
            <a:r>
              <a:rPr sz="2000" b="1" spc="-5" dirty="0">
                <a:latin typeface="Arial"/>
                <a:cs typeface="Arial"/>
              </a:rPr>
              <a:t>llevar </a:t>
            </a:r>
            <a:r>
              <a:rPr sz="2000" b="1" dirty="0">
                <a:latin typeface="Arial"/>
                <a:cs typeface="Arial"/>
              </a:rPr>
              <a:t>a cabo las funciones de crear,  leer, actualizar y </a:t>
            </a:r>
            <a:r>
              <a:rPr sz="2000" b="1" spc="-5" dirty="0">
                <a:latin typeface="Arial"/>
                <a:cs typeface="Arial"/>
              </a:rPr>
              <a:t>eliminar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(CRUD).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 dirty="0">
              <a:latin typeface="Arial"/>
              <a:cs typeface="Arial"/>
            </a:endParaRPr>
          </a:p>
          <a:p>
            <a:pPr marL="147320" marR="342646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Lo anterior </a:t>
            </a:r>
            <a:r>
              <a:rPr sz="2000" b="1" dirty="0">
                <a:latin typeface="Arial"/>
                <a:cs typeface="Arial"/>
              </a:rPr>
              <a:t>compromete el rendimiento y la eficiencia</a:t>
            </a:r>
            <a:r>
              <a:rPr sz="2000" b="1" spc="-229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del 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en tiempo de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ejecución.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398640" y="2107188"/>
            <a:ext cx="4377690" cy="3870325"/>
            <a:chOff x="6398640" y="2107188"/>
            <a:chExt cx="4377690" cy="3870325"/>
          </a:xfrm>
        </p:grpSpPr>
        <p:sp>
          <p:nvSpPr>
            <p:cNvPr id="15" name="object 15"/>
            <p:cNvSpPr/>
            <p:nvPr/>
          </p:nvSpPr>
          <p:spPr>
            <a:xfrm>
              <a:off x="7817792" y="2489765"/>
              <a:ext cx="2958197" cy="34876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16 CuadroTexto"/>
          <p:cNvSpPr txBox="1"/>
          <p:nvPr/>
        </p:nvSpPr>
        <p:spPr>
          <a:xfrm>
            <a:off x="8534401" y="221867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* CRUD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10343514" y="2892220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Granuralidad</a:t>
            </a:r>
            <a:r>
              <a:rPr lang="es-ES" dirty="0" smtClean="0">
                <a:solidFill>
                  <a:srgbClr val="7030A0"/>
                </a:solidFill>
              </a:rPr>
              <a:t> Gruesa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0465372" y="3740206"/>
            <a:ext cx="1600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Alta concurrencia, al tener demasiados </a:t>
            </a:r>
            <a:r>
              <a:rPr lang="es-ES" dirty="0" err="1" smtClean="0">
                <a:solidFill>
                  <a:srgbClr val="7030A0"/>
                </a:solidFill>
              </a:rPr>
              <a:t>metodos</a:t>
            </a:r>
            <a:r>
              <a:rPr lang="es-ES" dirty="0" smtClean="0">
                <a:solidFill>
                  <a:srgbClr val="7030A0"/>
                </a:solidFill>
              </a:rPr>
              <a:t>, impacta rendimiento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1760" y="2691383"/>
            <a:ext cx="4149298" cy="3279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29" y="2742628"/>
            <a:ext cx="862736" cy="718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22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Desafíos Comunes de Diseño </a:t>
            </a:r>
            <a:r>
              <a:rPr dirty="0"/>
              <a:t>de</a:t>
            </a:r>
            <a:r>
              <a:rPr spc="10" dirty="0"/>
              <a:t> </a:t>
            </a:r>
            <a:r>
              <a:rPr spc="-5" dirty="0"/>
              <a:t>Microservicios</a:t>
            </a:r>
          </a:p>
        </p:txBody>
      </p:sp>
      <p:sp>
        <p:nvSpPr>
          <p:cNvPr id="6" name="object 6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6367" y="856615"/>
            <a:ext cx="10537825" cy="1551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Incremento en la Carga</a:t>
            </a:r>
            <a:r>
              <a:rPr sz="2800" spc="4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Operacional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180"/>
              </a:spcBef>
            </a:pPr>
            <a:r>
              <a:rPr sz="1800" spc="-5" dirty="0">
                <a:latin typeface="Arial"/>
                <a:cs typeface="Arial"/>
              </a:rPr>
              <a:t>Cada microservicio puede ser administrado, gestionado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operado independientemente con </a:t>
            </a:r>
            <a:r>
              <a:rPr sz="1800" dirty="0">
                <a:latin typeface="Arial"/>
                <a:cs typeface="Arial"/>
              </a:rPr>
              <a:t>sus </a:t>
            </a:r>
            <a:r>
              <a:rPr sz="1800" spc="-5" dirty="0">
                <a:latin typeface="Arial"/>
                <a:cs typeface="Arial"/>
              </a:rPr>
              <a:t>propios 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ciclos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de </a:t>
            </a:r>
            <a:r>
              <a:rPr sz="1800" b="1" spc="-10" dirty="0">
                <a:solidFill>
                  <a:srgbClr val="FD9200"/>
                </a:solidFill>
                <a:latin typeface="Arial"/>
                <a:cs typeface="Arial"/>
              </a:rPr>
              <a:t>vida,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gestión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del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cambio, control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de </a:t>
            </a:r>
            <a:r>
              <a:rPr sz="1800" b="1" spc="-10" dirty="0">
                <a:solidFill>
                  <a:srgbClr val="FD9200"/>
                </a:solidFill>
                <a:latin typeface="Arial"/>
                <a:cs typeface="Arial"/>
              </a:rPr>
              <a:t>versiones, </a:t>
            </a:r>
            <a:r>
              <a:rPr sz="1800" b="1" dirty="0">
                <a:solidFill>
                  <a:srgbClr val="FD9200"/>
                </a:solidFill>
                <a:latin typeface="Arial"/>
                <a:cs typeface="Arial"/>
              </a:rPr>
              <a:t>tecnologías de </a:t>
            </a:r>
            <a:r>
              <a:rPr sz="1800" b="1" spc="-5" dirty="0">
                <a:solidFill>
                  <a:srgbClr val="FD9200"/>
                </a:solidFill>
                <a:latin typeface="Arial"/>
                <a:cs typeface="Arial"/>
              </a:rPr>
              <a:t>implementación,  despliegue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solidFill>
                  <a:srgbClr val="016F00"/>
                </a:solidFill>
                <a:latin typeface="Arial"/>
                <a:cs typeface="Arial"/>
              </a:rPr>
              <a:t>aislamiento </a:t>
            </a:r>
            <a:r>
              <a:rPr sz="1800" b="1" spc="-5" dirty="0">
                <a:solidFill>
                  <a:srgbClr val="004D80"/>
                </a:solidFill>
                <a:latin typeface="Arial"/>
                <a:cs typeface="Arial"/>
              </a:rPr>
              <a:t>y mecanismos </a:t>
            </a:r>
            <a:r>
              <a:rPr sz="1800" b="1" dirty="0">
                <a:solidFill>
                  <a:srgbClr val="004D80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004D80"/>
                </a:solidFill>
                <a:latin typeface="Arial"/>
                <a:cs typeface="Arial"/>
              </a:rPr>
              <a:t>sincronización </a:t>
            </a:r>
            <a:r>
              <a:rPr sz="1800" b="1" dirty="0">
                <a:solidFill>
                  <a:srgbClr val="004D80"/>
                </a:solidFill>
                <a:latin typeface="Arial"/>
                <a:cs typeface="Arial"/>
              </a:rPr>
              <a:t>de</a:t>
            </a:r>
            <a:r>
              <a:rPr sz="1800" b="1" spc="15" dirty="0">
                <a:solidFill>
                  <a:srgbClr val="004D8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D80"/>
                </a:solidFill>
                <a:latin typeface="Arial"/>
                <a:cs typeface="Arial"/>
              </a:rPr>
              <a:t>datos.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639823" y="3217036"/>
            <a:ext cx="7185659" cy="3475354"/>
            <a:chOff x="1639823" y="3217036"/>
            <a:chExt cx="7185659" cy="3475354"/>
          </a:xfrm>
        </p:grpSpPr>
        <p:sp>
          <p:nvSpPr>
            <p:cNvPr id="14" name="object 14"/>
            <p:cNvSpPr/>
            <p:nvPr/>
          </p:nvSpPr>
          <p:spPr>
            <a:xfrm>
              <a:off x="2016251" y="4572000"/>
              <a:ext cx="4969763" cy="4114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39823" y="4504944"/>
              <a:ext cx="394715" cy="5455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63111" y="3799331"/>
              <a:ext cx="3328416" cy="27889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44011" y="6158483"/>
              <a:ext cx="381093" cy="53346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23432" y="5056632"/>
              <a:ext cx="2702052" cy="5593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39691" y="4119213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79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5"/>
                  </a:lnTo>
                  <a:lnTo>
                    <a:pt x="173585" y="221368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949"/>
                  </a:lnTo>
                  <a:lnTo>
                    <a:pt x="222932" y="278463"/>
                  </a:lnTo>
                  <a:lnTo>
                    <a:pt x="216179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82" y="165957"/>
                  </a:lnTo>
                  <a:lnTo>
                    <a:pt x="415434" y="165623"/>
                  </a:lnTo>
                  <a:lnTo>
                    <a:pt x="384175" y="138969"/>
                  </a:lnTo>
                  <a:lnTo>
                    <a:pt x="375081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427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49" y="78597"/>
                  </a:moveTo>
                  <a:lnTo>
                    <a:pt x="401320" y="78597"/>
                  </a:lnTo>
                  <a:lnTo>
                    <a:pt x="407705" y="79055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957"/>
                  </a:lnTo>
                  <a:lnTo>
                    <a:pt x="455235" y="165957"/>
                  </a:lnTo>
                  <a:lnTo>
                    <a:pt x="467723" y="135401"/>
                  </a:lnTo>
                  <a:lnTo>
                    <a:pt x="467487" y="127666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49" y="78597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3" y="6422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02" y="119647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69"/>
                  </a:lnTo>
                  <a:lnTo>
                    <a:pt x="504205" y="96012"/>
                  </a:lnTo>
                  <a:lnTo>
                    <a:pt x="498338" y="90082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850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91"/>
                  </a:lnTo>
                  <a:lnTo>
                    <a:pt x="401320" y="78597"/>
                  </a:lnTo>
                  <a:lnTo>
                    <a:pt x="444249" y="78597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62" y="17176"/>
                  </a:lnTo>
                  <a:lnTo>
                    <a:pt x="518654" y="17458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91582" y="3217036"/>
              <a:ext cx="1509014" cy="9116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9022080" y="5064252"/>
            <a:ext cx="382570" cy="5334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98640" y="2095885"/>
            <a:ext cx="1905635" cy="11081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46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Task Segregation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450830" cy="4576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858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data access functions be organized into micro tasks in order to preserve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the  granular functional scope of a</a:t>
            </a:r>
            <a:r>
              <a:rPr sz="2000" b="1" i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microservice?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Arial"/>
              <a:cs typeface="Arial"/>
            </a:endParaRPr>
          </a:p>
          <a:p>
            <a:pPr marL="6540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 lleva a cabo un </a:t>
            </a:r>
            <a:r>
              <a:rPr sz="1800" b="1" dirty="0">
                <a:latin typeface="Arial"/>
                <a:cs typeface="Arial"/>
              </a:rPr>
              <a:t>enfoque </a:t>
            </a:r>
            <a:r>
              <a:rPr sz="1800" b="1" spc="-5" dirty="0">
                <a:latin typeface="Arial"/>
                <a:cs typeface="Arial"/>
              </a:rPr>
              <a:t>de diseño mediante </a:t>
            </a:r>
            <a:r>
              <a:rPr sz="1800" b="1" spc="-10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cual las </a:t>
            </a:r>
            <a:r>
              <a:rPr sz="1800" b="1" dirty="0">
                <a:latin typeface="Arial"/>
                <a:cs typeface="Arial"/>
              </a:rPr>
              <a:t>funciones </a:t>
            </a:r>
            <a:r>
              <a:rPr sz="1800" b="1" spc="-5" dirty="0">
                <a:latin typeface="Arial"/>
                <a:cs typeface="Arial"/>
              </a:rPr>
              <a:t>de acceso a datos</a:t>
            </a:r>
            <a:r>
              <a:rPr sz="1800" b="1" spc="10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</a:t>
            </a:r>
            <a:endParaRPr sz="1800" dirty="0">
              <a:latin typeface="Arial"/>
              <a:cs typeface="Arial"/>
            </a:endParaRPr>
          </a:p>
          <a:p>
            <a:pPr marL="6540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separan en micro tareas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luego se asignan </a:t>
            </a:r>
            <a:r>
              <a:rPr sz="1800" b="1" dirty="0">
                <a:latin typeface="Arial"/>
                <a:cs typeface="Arial"/>
              </a:rPr>
              <a:t>a múltiples </a:t>
            </a:r>
            <a:r>
              <a:rPr sz="1800" b="1" spc="-5" dirty="0">
                <a:latin typeface="Arial"/>
                <a:cs typeface="Arial"/>
              </a:rPr>
              <a:t>microservicios.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 dirty="0">
              <a:latin typeface="Arial"/>
              <a:cs typeface="Arial"/>
            </a:endParaRPr>
          </a:p>
          <a:p>
            <a:pPr marL="65405" marR="8407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Esto </a:t>
            </a:r>
            <a:r>
              <a:rPr sz="1800" b="1" spc="-10" dirty="0">
                <a:latin typeface="Arial"/>
                <a:cs typeface="Arial"/>
              </a:rPr>
              <a:t>apoya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aplicación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5" dirty="0">
                <a:latin typeface="Arial"/>
                <a:cs typeface="Arial"/>
              </a:rPr>
              <a:t>principio </a:t>
            </a:r>
            <a:r>
              <a:rPr sz="1800" b="1" dirty="0">
                <a:latin typeface="Arial"/>
                <a:cs typeface="Arial"/>
              </a:rPr>
              <a:t>“Micro </a:t>
            </a:r>
            <a:r>
              <a:rPr sz="1800" b="1" spc="-5" dirty="0">
                <a:latin typeface="Arial"/>
                <a:cs typeface="Arial"/>
              </a:rPr>
              <a:t>Focus” al </a:t>
            </a:r>
            <a:r>
              <a:rPr sz="1800" b="1" spc="-10" dirty="0">
                <a:latin typeface="Arial"/>
                <a:cs typeface="Arial"/>
              </a:rPr>
              <a:t>preservar </a:t>
            </a:r>
            <a:r>
              <a:rPr sz="1800" b="1" spc="-5" dirty="0">
                <a:latin typeface="Arial"/>
                <a:cs typeface="Arial"/>
              </a:rPr>
              <a:t>el alcance </a:t>
            </a:r>
            <a:r>
              <a:rPr sz="1800" b="1" dirty="0">
                <a:latin typeface="Arial"/>
                <a:cs typeface="Arial"/>
              </a:rPr>
              <a:t>de un único  propósito </a:t>
            </a:r>
            <a:r>
              <a:rPr sz="1800" spc="-5" dirty="0">
                <a:latin typeface="Arial"/>
                <a:cs typeface="Arial"/>
              </a:rPr>
              <a:t>de cada microservicio.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 dirty="0">
              <a:latin typeface="Arial"/>
              <a:cs typeface="Arial"/>
            </a:endParaRPr>
          </a:p>
          <a:p>
            <a:pPr marL="65405" marR="22479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consideración </a:t>
            </a:r>
            <a:r>
              <a:rPr sz="1800" b="1" spc="-15" dirty="0">
                <a:latin typeface="Arial"/>
                <a:cs typeface="Arial"/>
              </a:rPr>
              <a:t>clave </a:t>
            </a:r>
            <a:r>
              <a:rPr sz="1800" b="1" spc="-5" dirty="0">
                <a:latin typeface="Arial"/>
                <a:cs typeface="Arial"/>
              </a:rPr>
              <a:t>al aplicar este patrón </a:t>
            </a:r>
            <a:r>
              <a:rPr sz="1800" b="1" spc="-10" dirty="0">
                <a:latin typeface="Arial"/>
                <a:cs typeface="Arial"/>
              </a:rPr>
              <a:t>es </a:t>
            </a:r>
            <a:r>
              <a:rPr sz="1800" b="1" spc="-5" dirty="0">
                <a:latin typeface="Arial"/>
                <a:cs typeface="Arial"/>
              </a:rPr>
              <a:t>la manera en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las </a:t>
            </a:r>
            <a:r>
              <a:rPr sz="1800" b="1" spc="-15" dirty="0">
                <a:latin typeface="Arial"/>
                <a:cs typeface="Arial"/>
              </a:rPr>
              <a:t>APIs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microservicio  </a:t>
            </a:r>
            <a:r>
              <a:rPr sz="1800" b="1" spc="-5" dirty="0">
                <a:latin typeface="Arial"/>
                <a:cs typeface="Arial"/>
              </a:rPr>
              <a:t>deben diseñarse para recibir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comandos </a:t>
            </a:r>
            <a:r>
              <a:rPr sz="1800" b="1" dirty="0">
                <a:latin typeface="Arial"/>
                <a:cs typeface="Arial"/>
              </a:rPr>
              <a:t>o solicitudes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dirty="0">
                <a:latin typeface="Arial"/>
                <a:cs typeface="Arial"/>
              </a:rPr>
              <a:t>consumidor </a:t>
            </a:r>
            <a:r>
              <a:rPr sz="1800" b="1" spc="-5" dirty="0">
                <a:latin typeface="Arial"/>
                <a:cs typeface="Arial"/>
              </a:rPr>
              <a:t>del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servicio.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Arial"/>
              <a:cs typeface="Arial"/>
            </a:endParaRPr>
          </a:p>
          <a:p>
            <a:pPr marL="65405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debe </a:t>
            </a:r>
            <a:r>
              <a:rPr sz="1800" b="1" spc="-5" dirty="0">
                <a:latin typeface="Arial"/>
                <a:cs typeface="Arial"/>
              </a:rPr>
              <a:t>prestar especial atención a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granularidad de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capacidad y granularidad de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datos  de cada </a:t>
            </a:r>
            <a:r>
              <a:rPr sz="1800" b="1" spc="-20" dirty="0">
                <a:latin typeface="Arial"/>
                <a:cs typeface="Arial"/>
              </a:rPr>
              <a:t>API </a:t>
            </a:r>
            <a:r>
              <a:rPr sz="1800" spc="-5" dirty="0">
                <a:latin typeface="Arial"/>
                <a:cs typeface="Arial"/>
              </a:rPr>
              <a:t>para </a:t>
            </a:r>
            <a:r>
              <a:rPr sz="1800" b="1" spc="-5" dirty="0">
                <a:latin typeface="Arial"/>
                <a:cs typeface="Arial"/>
              </a:rPr>
              <a:t>garantizar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estos </a:t>
            </a:r>
            <a:r>
              <a:rPr sz="1800" b="1" spc="-10" dirty="0">
                <a:latin typeface="Arial"/>
                <a:cs typeface="Arial"/>
              </a:rPr>
              <a:t>niveles </a:t>
            </a:r>
            <a:r>
              <a:rPr sz="1800" b="1" spc="-5" dirty="0">
                <a:latin typeface="Arial"/>
                <a:cs typeface="Arial"/>
              </a:rPr>
              <a:t>de granularidad sean adecuados </a:t>
            </a:r>
            <a:r>
              <a:rPr sz="1800" spc="-5" dirty="0">
                <a:latin typeface="Arial"/>
                <a:cs typeface="Arial"/>
              </a:rPr>
              <a:t>para que el  microservicio </a:t>
            </a:r>
            <a:r>
              <a:rPr sz="1800" b="1" spc="-5" dirty="0">
                <a:latin typeface="Arial"/>
                <a:cs typeface="Arial"/>
              </a:rPr>
              <a:t>mantenga sus requisitos de rendimiento en </a:t>
            </a:r>
            <a:r>
              <a:rPr sz="1800" b="1" dirty="0">
                <a:latin typeface="Arial"/>
                <a:cs typeface="Arial"/>
              </a:rPr>
              <a:t>tiempo </a:t>
            </a:r>
            <a:r>
              <a:rPr sz="1800" b="1" spc="-5" dirty="0">
                <a:latin typeface="Arial"/>
                <a:cs typeface="Arial"/>
              </a:rPr>
              <a:t>de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ejecución.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CuadroTexto"/>
          <p:cNvSpPr txBox="1"/>
          <p:nvPr/>
        </p:nvSpPr>
        <p:spPr>
          <a:xfrm>
            <a:off x="8001000" y="310134"/>
            <a:ext cx="332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Divide y vencerás, Micro </a:t>
            </a:r>
            <a:r>
              <a:rPr lang="es-ES" dirty="0" err="1" smtClean="0">
                <a:solidFill>
                  <a:srgbClr val="7030A0"/>
                </a:solidFill>
              </a:rPr>
              <a:t>Focus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46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Task Segregation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5815" y="2564954"/>
            <a:ext cx="5742431" cy="3403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347325" cy="5186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data access functions be organized into micro tasks in order to preserve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the  granular functional scope of a</a:t>
            </a:r>
            <a:r>
              <a:rPr sz="2000" b="1" i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microservice?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 dirty="0">
              <a:latin typeface="Arial"/>
              <a:cs typeface="Arial"/>
            </a:endParaRPr>
          </a:p>
          <a:p>
            <a:pPr marL="88900" marR="591185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En las implementaciones que </a:t>
            </a:r>
            <a:r>
              <a:rPr sz="1800" b="1" spc="-5" dirty="0">
                <a:latin typeface="Arial"/>
                <a:cs typeface="Arial"/>
              </a:rPr>
              <a:t>involucran 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réplica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solo lectura se </a:t>
            </a:r>
            <a:r>
              <a:rPr sz="1800" b="1" dirty="0">
                <a:latin typeface="Arial"/>
                <a:cs typeface="Arial"/>
              </a:rPr>
              <a:t>puede  obtener un </a:t>
            </a:r>
            <a:r>
              <a:rPr sz="1800" b="1" spc="-5" dirty="0">
                <a:latin typeface="Arial"/>
                <a:cs typeface="Arial"/>
              </a:rPr>
              <a:t>aumento </a:t>
            </a:r>
            <a:r>
              <a:rPr sz="1800" b="1" spc="-10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el rendimiento  especialmente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5" dirty="0">
                <a:latin typeface="Arial"/>
                <a:cs typeface="Arial"/>
              </a:rPr>
              <a:t>la ejecución de  </a:t>
            </a:r>
            <a:r>
              <a:rPr sz="1800" b="1" dirty="0">
                <a:latin typeface="Arial"/>
                <a:cs typeface="Arial"/>
              </a:rPr>
              <a:t>consultas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se puede </a:t>
            </a:r>
            <a:r>
              <a:rPr sz="1800" b="1" dirty="0">
                <a:latin typeface="Arial"/>
                <a:cs typeface="Arial"/>
              </a:rPr>
              <a:t>lograr una </a:t>
            </a:r>
            <a:r>
              <a:rPr sz="1800" b="1" spc="-5" dirty="0">
                <a:latin typeface="Arial"/>
                <a:cs typeface="Arial"/>
              </a:rPr>
              <a:t>mejor  escalabilidad </a:t>
            </a:r>
            <a:r>
              <a:rPr sz="1800" b="1" dirty="0">
                <a:latin typeface="Arial"/>
                <a:cs typeface="Arial"/>
              </a:rPr>
              <a:t>porque los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  pueden escalar horizontalmente al  agregar más instancias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réplicas de  solo lectura según sea necesario</a:t>
            </a:r>
            <a:r>
              <a:rPr sz="1800" spc="-5" dirty="0">
                <a:latin typeface="Arial"/>
                <a:cs typeface="Arial"/>
              </a:rPr>
              <a:t>,  mientras que </a:t>
            </a:r>
            <a:r>
              <a:rPr sz="1800" b="1" spc="-5" dirty="0">
                <a:latin typeface="Arial"/>
                <a:cs typeface="Arial"/>
              </a:rPr>
              <a:t>la base de datos maestra  se escala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verticalmente.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Arial"/>
              <a:cs typeface="Arial"/>
            </a:endParaRPr>
          </a:p>
          <a:p>
            <a:pPr marL="4886960" marR="20764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 deben implementar estrategias de  replicación y sincronización 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datos.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CuadroTexto"/>
          <p:cNvSpPr txBox="1"/>
          <p:nvPr/>
        </p:nvSpPr>
        <p:spPr>
          <a:xfrm>
            <a:off x="7239000" y="310134"/>
            <a:ext cx="4085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Dividir un ES para los </a:t>
            </a:r>
            <a:r>
              <a:rPr lang="es-ES" dirty="0" err="1" smtClean="0">
                <a:solidFill>
                  <a:srgbClr val="7030A0"/>
                </a:solidFill>
              </a:rPr>
              <a:t>commands</a:t>
            </a:r>
            <a:r>
              <a:rPr lang="es-ES" dirty="0" smtClean="0">
                <a:solidFill>
                  <a:srgbClr val="7030A0"/>
                </a:solidFill>
              </a:rPr>
              <a:t>: Crear, Actualizar, Eliminar.</a:t>
            </a:r>
          </a:p>
          <a:p>
            <a:r>
              <a:rPr lang="es-ES" dirty="0" smtClean="0">
                <a:solidFill>
                  <a:srgbClr val="7030A0"/>
                </a:solidFill>
              </a:rPr>
              <a:t>Crear un Micro de Consulta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9457120" y="5550253"/>
            <a:ext cx="273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Nos lleva a un </a:t>
            </a:r>
            <a:r>
              <a:rPr lang="es-ES" dirty="0" err="1" smtClean="0">
                <a:solidFill>
                  <a:srgbClr val="7030A0"/>
                </a:solidFill>
              </a:rPr>
              <a:t>desafio</a:t>
            </a:r>
            <a:r>
              <a:rPr lang="es-ES" dirty="0" smtClean="0">
                <a:solidFill>
                  <a:srgbClr val="7030A0"/>
                </a:solidFill>
              </a:rPr>
              <a:t> de replicación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744848" y="5644794"/>
            <a:ext cx="257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Cada Servicio con su BD.</a:t>
            </a:r>
          </a:p>
          <a:p>
            <a:r>
              <a:rPr lang="es-ES" dirty="0" smtClean="0">
                <a:solidFill>
                  <a:srgbClr val="7030A0"/>
                </a:solidFill>
              </a:rPr>
              <a:t>Replica a cada MS.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440537" y="5629073"/>
            <a:ext cx="257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Escalamiento Horizontal y Vertical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4720081" y="2320211"/>
            <a:ext cx="273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Replicación a través de eventos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548771" y="2158999"/>
            <a:ext cx="680550" cy="395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Kafca</a:t>
            </a:r>
            <a:endParaRPr lang="es-CO" dirty="0"/>
          </a:p>
        </p:txBody>
      </p:sp>
      <p:cxnSp>
        <p:nvCxnSpPr>
          <p:cNvPr id="23" name="22 Conector recto de flecha"/>
          <p:cNvCxnSpPr>
            <a:endCxn id="21" idx="2"/>
          </p:cNvCxnSpPr>
          <p:nvPr/>
        </p:nvCxnSpPr>
        <p:spPr>
          <a:xfrm flipV="1">
            <a:off x="7889046" y="2554223"/>
            <a:ext cx="0" cy="2651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46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Task Segregation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5815" y="2564954"/>
            <a:ext cx="5742431" cy="3403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347325" cy="5186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data access functions be organized into micro tasks in order to preserve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the  granular functional scope of a</a:t>
            </a:r>
            <a:r>
              <a:rPr sz="2000" b="1" i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microservice?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Arial"/>
              <a:cs typeface="Arial"/>
            </a:endParaRPr>
          </a:p>
          <a:p>
            <a:pPr marL="144145" marR="623252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En algunas implementaciones  </a:t>
            </a:r>
            <a:r>
              <a:rPr sz="1800" spc="-10" dirty="0">
                <a:latin typeface="Arial"/>
                <a:cs typeface="Arial"/>
              </a:rPr>
              <a:t>dependiendo del </a:t>
            </a:r>
            <a:r>
              <a:rPr sz="1800" spc="-5" dirty="0">
                <a:latin typeface="Arial"/>
                <a:cs typeface="Arial"/>
              </a:rPr>
              <a:t>tipo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base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datos  utilizada </a:t>
            </a:r>
            <a:r>
              <a:rPr sz="1800" b="1" spc="-5" dirty="0">
                <a:latin typeface="Arial"/>
                <a:cs typeface="Arial"/>
              </a:rPr>
              <a:t>la base de datos maestra 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actualizar las réplicas de </a:t>
            </a:r>
            <a:r>
              <a:rPr sz="1800" b="1" dirty="0">
                <a:latin typeface="Arial"/>
                <a:cs typeface="Arial"/>
              </a:rPr>
              <a:t>solo  </a:t>
            </a:r>
            <a:r>
              <a:rPr sz="1800" b="1" spc="-5" dirty="0">
                <a:latin typeface="Arial"/>
                <a:cs typeface="Arial"/>
              </a:rPr>
              <a:t>lectura.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33350" marR="611759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En modelos especializados de  implementación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lógica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5" dirty="0">
                <a:latin typeface="Arial"/>
                <a:cs typeface="Arial"/>
              </a:rPr>
              <a:t>comando 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actualizar </a:t>
            </a:r>
            <a:r>
              <a:rPr sz="1800" b="1" dirty="0">
                <a:latin typeface="Arial"/>
                <a:cs typeface="Arial"/>
              </a:rPr>
              <a:t>todas </a:t>
            </a:r>
            <a:r>
              <a:rPr sz="1800" b="1" spc="-5" dirty="0">
                <a:latin typeface="Arial"/>
                <a:cs typeface="Arial"/>
              </a:rPr>
              <a:t>las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instancias.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Arial"/>
              <a:cs typeface="Arial"/>
            </a:endParaRPr>
          </a:p>
          <a:p>
            <a:pPr marL="140970" marR="5841365" algn="just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Tenga </a:t>
            </a:r>
            <a:r>
              <a:rPr sz="1800" b="1" spc="-5" dirty="0">
                <a:latin typeface="Arial"/>
                <a:cs typeface="Arial"/>
              </a:rPr>
              <a:t>en cuenta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este patrón </a:t>
            </a:r>
            <a:r>
              <a:rPr sz="1800" b="1" spc="-10" dirty="0">
                <a:latin typeface="Arial"/>
                <a:cs typeface="Arial"/>
              </a:rPr>
              <a:t>es </a:t>
            </a:r>
            <a:r>
              <a:rPr sz="1800" b="1" dirty="0">
                <a:latin typeface="Arial"/>
                <a:cs typeface="Arial"/>
              </a:rPr>
              <a:t>una  </a:t>
            </a:r>
            <a:r>
              <a:rPr sz="1800" b="1" spc="-10" dirty="0">
                <a:latin typeface="Arial"/>
                <a:cs typeface="Arial"/>
              </a:rPr>
              <a:t>variación </a:t>
            </a:r>
            <a:r>
              <a:rPr sz="1800" b="1" spc="-5" dirty="0">
                <a:latin typeface="Arial"/>
                <a:cs typeface="Arial"/>
              </a:rPr>
              <a:t>especializada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5" dirty="0">
                <a:latin typeface="Arial"/>
                <a:cs typeface="Arial"/>
              </a:rPr>
              <a:t>patrón de </a:t>
            </a:r>
            <a:r>
              <a:rPr sz="1800" b="1" dirty="0">
                <a:latin typeface="Arial"/>
                <a:cs typeface="Arial"/>
              </a:rPr>
              <a:t>la  </a:t>
            </a:r>
            <a:r>
              <a:rPr sz="1800" b="1" spc="-5" dirty="0">
                <a:latin typeface="Arial"/>
                <a:cs typeface="Arial"/>
              </a:rPr>
              <a:t>industria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(CQRS).</a:t>
            </a:r>
            <a:endParaRPr sz="1800">
              <a:latin typeface="Arial"/>
              <a:cs typeface="Arial"/>
            </a:endParaRPr>
          </a:p>
          <a:p>
            <a:pPr marL="4886960" marR="2076450" algn="just">
              <a:lnSpc>
                <a:spcPct val="100000"/>
              </a:lnSpc>
              <a:spcBef>
                <a:spcPts val="400"/>
              </a:spcBef>
            </a:pPr>
            <a:r>
              <a:rPr sz="1600" spc="-5" dirty="0">
                <a:latin typeface="Arial"/>
                <a:cs typeface="Arial"/>
              </a:rPr>
              <a:t>Se deben implementar estrategias de  replicación y sincronización 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datos.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91583" y="2107188"/>
            <a:ext cx="3512820" cy="2033270"/>
            <a:chOff x="4791583" y="2107188"/>
            <a:chExt cx="3512820" cy="2033270"/>
          </a:xfrm>
        </p:grpSpPr>
        <p:sp>
          <p:nvSpPr>
            <p:cNvPr id="15" name="object 15"/>
            <p:cNvSpPr/>
            <p:nvPr/>
          </p:nvSpPr>
          <p:spPr>
            <a:xfrm>
              <a:off x="4791583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1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46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Micro Task Segregation -</a:t>
            </a:r>
            <a:r>
              <a:rPr sz="280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473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data access functions be organized into micro tasks in order to preserve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the  granular functional scope of a</a:t>
            </a:r>
            <a:r>
              <a:rPr sz="2000" b="1" i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microservice?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2928" y="2566486"/>
            <a:ext cx="3297344" cy="3886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139691" y="2107188"/>
            <a:ext cx="6297930" cy="3800475"/>
            <a:chOff x="4139691" y="2107188"/>
            <a:chExt cx="6297930" cy="3800475"/>
          </a:xfrm>
        </p:grpSpPr>
        <p:sp>
          <p:nvSpPr>
            <p:cNvPr id="14" name="object 14"/>
            <p:cNvSpPr/>
            <p:nvPr/>
          </p:nvSpPr>
          <p:spPr>
            <a:xfrm>
              <a:off x="4280798" y="3940683"/>
              <a:ext cx="2097922" cy="9374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41115" y="2870561"/>
              <a:ext cx="3595957" cy="30369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220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Rich Container -</a:t>
            </a:r>
            <a:r>
              <a:rPr sz="2800" b="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153015" cy="4092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features and functions of a container be extended to support a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broader  range of</a:t>
            </a:r>
            <a:r>
              <a:rPr sz="2000" b="1" i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requirements?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Arial"/>
              <a:cs typeface="Arial"/>
            </a:endParaRPr>
          </a:p>
          <a:p>
            <a:pPr marL="36195" marR="298386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Un contenedor regular </a:t>
            </a:r>
            <a:r>
              <a:rPr sz="1800" b="1" dirty="0">
                <a:latin typeface="Arial"/>
                <a:cs typeface="Arial"/>
              </a:rPr>
              <a:t>proporciona funciones </a:t>
            </a:r>
            <a:r>
              <a:rPr sz="1800" b="1" spc="-5" dirty="0">
                <a:latin typeface="Arial"/>
                <a:cs typeface="Arial"/>
              </a:rPr>
              <a:t>esenciales pero muy  básicas</a:t>
            </a:r>
            <a:r>
              <a:rPr sz="1800" spc="-5" dirty="0">
                <a:latin typeface="Arial"/>
                <a:cs typeface="Arial"/>
              </a:rPr>
              <a:t>. Específicamente admite comandos para iniciar, detener,  pausar 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reanudar.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Arial"/>
              <a:cs typeface="Arial"/>
            </a:endParaRPr>
          </a:p>
          <a:p>
            <a:pPr marL="67310" marR="3272154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Las </a:t>
            </a:r>
            <a:r>
              <a:rPr sz="1800" b="1" spc="-5" dirty="0">
                <a:latin typeface="Arial"/>
                <a:cs typeface="Arial"/>
              </a:rPr>
              <a:t>aplicaciones y </a:t>
            </a:r>
            <a:r>
              <a:rPr sz="1800" b="1" spc="-10" dirty="0">
                <a:latin typeface="Arial"/>
                <a:cs typeface="Arial"/>
              </a:rPr>
              <a:t>servicios </a:t>
            </a:r>
            <a:r>
              <a:rPr sz="1800" b="1" dirty="0">
                <a:latin typeface="Arial"/>
                <a:cs typeface="Arial"/>
              </a:rPr>
              <a:t>alojados </a:t>
            </a:r>
            <a:r>
              <a:rPr sz="1800" b="1" spc="-5" dirty="0">
                <a:latin typeface="Arial"/>
                <a:cs typeface="Arial"/>
              </a:rPr>
              <a:t>en contenedores pueden  requerir muchas más </a:t>
            </a:r>
            <a:r>
              <a:rPr sz="1800" b="1" dirty="0">
                <a:latin typeface="Arial"/>
                <a:cs typeface="Arial"/>
              </a:rPr>
              <a:t>funciones </a:t>
            </a:r>
            <a:r>
              <a:rPr sz="1800" spc="-5" dirty="0">
                <a:latin typeface="Arial"/>
                <a:cs typeface="Arial"/>
              </a:rPr>
              <a:t>lo que hace que el uso de  contenedores regulares sea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insuficiente.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contenedor regular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puede proporcionar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información</a:t>
            </a:r>
            <a:endParaRPr sz="18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significativa sobre el estado del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que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aloja.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398640" y="2107188"/>
            <a:ext cx="4785995" cy="3525520"/>
            <a:chOff x="6398640" y="2107188"/>
            <a:chExt cx="4785995" cy="3525520"/>
          </a:xfrm>
        </p:grpSpPr>
        <p:sp>
          <p:nvSpPr>
            <p:cNvPr id="15" name="object 15"/>
            <p:cNvSpPr/>
            <p:nvPr/>
          </p:nvSpPr>
          <p:spPr>
            <a:xfrm>
              <a:off x="7344155" y="2752344"/>
              <a:ext cx="3840479" cy="2880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062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Rich Container -</a:t>
            </a:r>
            <a:r>
              <a:rPr sz="2800" b="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627995" cy="5079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7942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features and functions of a container be extended to support a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broader  range of</a:t>
            </a:r>
            <a:r>
              <a:rPr sz="2000" b="1" i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requirements?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188595" marR="120014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El microservicio </a:t>
            </a:r>
            <a:r>
              <a:rPr sz="1800" b="1" spc="-5" dirty="0">
                <a:latin typeface="Arial"/>
                <a:cs typeface="Arial"/>
              </a:rPr>
              <a:t>se despliega en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contenedor rico </a:t>
            </a:r>
            <a:r>
              <a:rPr sz="1800" b="1" dirty="0">
                <a:latin typeface="Arial"/>
                <a:cs typeface="Arial"/>
              </a:rPr>
              <a:t>que puede </a:t>
            </a:r>
            <a:r>
              <a:rPr sz="1800" b="1" spc="-5" dirty="0">
                <a:latin typeface="Arial"/>
                <a:cs typeface="Arial"/>
              </a:rPr>
              <a:t>exponer </a:t>
            </a:r>
            <a:r>
              <a:rPr sz="1800" b="1" dirty="0">
                <a:latin typeface="Arial"/>
                <a:cs typeface="Arial"/>
              </a:rPr>
              <a:t>un conjunto </a:t>
            </a:r>
            <a:r>
              <a:rPr sz="1800" b="1" spc="-5" dirty="0">
                <a:latin typeface="Arial"/>
                <a:cs typeface="Arial"/>
              </a:rPr>
              <a:t>de  características adicionales </a:t>
            </a:r>
            <a:r>
              <a:rPr sz="1800" spc="-5" dirty="0">
                <a:latin typeface="Arial"/>
                <a:cs typeface="Arial"/>
              </a:rPr>
              <a:t>que </a:t>
            </a:r>
            <a:r>
              <a:rPr sz="1800" spc="-10" dirty="0">
                <a:latin typeface="Arial"/>
                <a:cs typeface="Arial"/>
              </a:rPr>
              <a:t>incluyen </a:t>
            </a:r>
            <a:r>
              <a:rPr sz="1800" b="1" spc="-5" dirty="0">
                <a:latin typeface="Arial"/>
                <a:cs typeface="Arial"/>
              </a:rPr>
              <a:t>métricas de </a:t>
            </a:r>
            <a:r>
              <a:rPr sz="1800" b="1" dirty="0">
                <a:latin typeface="Arial"/>
                <a:cs typeface="Arial"/>
              </a:rPr>
              <a:t>monitoreo </a:t>
            </a:r>
            <a:r>
              <a:rPr sz="1800" b="1" spc="-5" dirty="0">
                <a:latin typeface="Arial"/>
                <a:cs typeface="Arial"/>
              </a:rPr>
              <a:t>específicas, estado de salud del  microservicio, </a:t>
            </a:r>
            <a:r>
              <a:rPr sz="1800" b="1" dirty="0">
                <a:latin typeface="Arial"/>
                <a:cs typeface="Arial"/>
              </a:rPr>
              <a:t>hilos, contención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bloqueo, </a:t>
            </a:r>
            <a:r>
              <a:rPr sz="1800" b="1" spc="-5" dirty="0">
                <a:latin typeface="Arial"/>
                <a:cs typeface="Arial"/>
              </a:rPr>
              <a:t>estadísticas de mensajes de red e información de  </a:t>
            </a:r>
            <a:r>
              <a:rPr sz="1800" b="1" dirty="0">
                <a:latin typeface="Arial"/>
                <a:cs typeface="Arial"/>
              </a:rPr>
              <a:t>configuración.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"/>
              <a:cs typeface="Arial"/>
            </a:endParaRPr>
          </a:p>
          <a:p>
            <a:pPr marL="188595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Este patrón </a:t>
            </a:r>
            <a:r>
              <a:rPr sz="1800" b="1" dirty="0">
                <a:latin typeface="Arial"/>
                <a:cs typeface="Arial"/>
              </a:rPr>
              <a:t>se aplica </a:t>
            </a:r>
            <a:r>
              <a:rPr sz="1800" b="1" spc="-5" dirty="0">
                <a:latin typeface="Arial"/>
                <a:cs typeface="Arial"/>
              </a:rPr>
              <a:t>usando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motor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contenedor </a:t>
            </a:r>
            <a:r>
              <a:rPr sz="1800" b="1" spc="-10" dirty="0">
                <a:latin typeface="Arial"/>
                <a:cs typeface="Arial"/>
              </a:rPr>
              <a:t>avanzado </a:t>
            </a:r>
            <a:r>
              <a:rPr sz="1800" spc="-10" dirty="0">
                <a:latin typeface="Arial"/>
                <a:cs typeface="Arial"/>
              </a:rPr>
              <a:t>que </a:t>
            </a:r>
            <a:r>
              <a:rPr sz="1800" dirty="0">
                <a:latin typeface="Arial"/>
                <a:cs typeface="Arial"/>
              </a:rPr>
              <a:t>se </a:t>
            </a:r>
            <a:r>
              <a:rPr sz="1800" spc="-5" dirty="0">
                <a:latin typeface="Arial"/>
                <a:cs typeface="Arial"/>
              </a:rPr>
              <a:t>despliega con el propósito  </a:t>
            </a:r>
            <a:r>
              <a:rPr sz="1800" b="1" spc="-5" dirty="0">
                <a:latin typeface="Arial"/>
                <a:cs typeface="Arial"/>
              </a:rPr>
              <a:t>de aprovisionar y usar contenedores ricos </a:t>
            </a:r>
            <a:r>
              <a:rPr sz="1800" spc="-5" dirty="0">
                <a:latin typeface="Arial"/>
                <a:cs typeface="Arial"/>
              </a:rPr>
              <a:t>que </a:t>
            </a:r>
            <a:r>
              <a:rPr sz="1800" spc="-10" dirty="0">
                <a:latin typeface="Arial"/>
                <a:cs typeface="Arial"/>
              </a:rPr>
              <a:t>pueden </a:t>
            </a:r>
            <a:r>
              <a:rPr sz="1800" spc="-5" dirty="0">
                <a:latin typeface="Arial"/>
                <a:cs typeface="Arial"/>
              </a:rPr>
              <a:t>proporcionar una gama de características,  como:</a:t>
            </a:r>
            <a:endParaRPr sz="1800">
              <a:latin typeface="Arial"/>
              <a:cs typeface="Arial"/>
            </a:endParaRPr>
          </a:p>
          <a:p>
            <a:pPr marL="864869" indent="-147320">
              <a:lnSpc>
                <a:spcPct val="100000"/>
              </a:lnSpc>
              <a:spcBef>
                <a:spcPts val="915"/>
              </a:spcBef>
              <a:buChar char="•"/>
              <a:tabLst>
                <a:tab pos="865505" algn="l"/>
              </a:tabLst>
            </a:pPr>
            <a:r>
              <a:rPr sz="1800" spc="-10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recursos </a:t>
            </a:r>
            <a:r>
              <a:rPr sz="1800" b="1" dirty="0">
                <a:latin typeface="Arial"/>
                <a:cs typeface="Arial"/>
              </a:rPr>
              <a:t>del contenedor </a:t>
            </a:r>
            <a:r>
              <a:rPr sz="1800" b="1" spc="-5" dirty="0">
                <a:latin typeface="Arial"/>
                <a:cs typeface="Arial"/>
              </a:rPr>
              <a:t>se pueden limitar </a:t>
            </a:r>
            <a:r>
              <a:rPr sz="1800" spc="-5" dirty="0">
                <a:latin typeface="Arial"/>
                <a:cs typeface="Arial"/>
              </a:rPr>
              <a:t>para controlar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10" dirty="0">
                <a:latin typeface="Arial"/>
                <a:cs typeface="Arial"/>
              </a:rPr>
              <a:t>gobernar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cantidad</a:t>
            </a:r>
            <a:endParaRPr sz="1800">
              <a:latin typeface="Arial"/>
              <a:cs typeface="Arial"/>
            </a:endParaRPr>
          </a:p>
          <a:p>
            <a:pPr marL="864869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máxima de recursos </a:t>
            </a:r>
            <a:r>
              <a:rPr sz="1800" b="1" dirty="0">
                <a:latin typeface="Arial"/>
                <a:cs typeface="Arial"/>
              </a:rPr>
              <a:t>que puede </a:t>
            </a:r>
            <a:r>
              <a:rPr sz="1800" b="1" spc="-5" dirty="0">
                <a:latin typeface="Arial"/>
                <a:cs typeface="Arial"/>
              </a:rPr>
              <a:t>consumir </a:t>
            </a:r>
            <a:r>
              <a:rPr sz="1800" b="1" dirty="0">
                <a:latin typeface="Arial"/>
                <a:cs typeface="Arial"/>
              </a:rPr>
              <a:t>un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844550" indent="-146685">
              <a:lnSpc>
                <a:spcPct val="100000"/>
              </a:lnSpc>
              <a:spcBef>
                <a:spcPts val="5"/>
              </a:spcBef>
              <a:buChar char="•"/>
              <a:tabLst>
                <a:tab pos="845185" algn="l"/>
              </a:tabLst>
            </a:pPr>
            <a:r>
              <a:rPr sz="1800" spc="-5" dirty="0">
                <a:latin typeface="Arial"/>
                <a:cs typeface="Arial"/>
              </a:rPr>
              <a:t>Se pueden </a:t>
            </a:r>
            <a:r>
              <a:rPr sz="1800" b="1" spc="-5" dirty="0">
                <a:latin typeface="Arial"/>
                <a:cs typeface="Arial"/>
              </a:rPr>
              <a:t>recopilar registros específicos </a:t>
            </a:r>
            <a:r>
              <a:rPr sz="1800" spc="-5" dirty="0">
                <a:latin typeface="Arial"/>
                <a:cs typeface="Arial"/>
              </a:rPr>
              <a:t>para fines de auditoría 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regulación.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836294" indent="-146685">
              <a:lnSpc>
                <a:spcPct val="100000"/>
              </a:lnSpc>
              <a:buChar char="•"/>
              <a:tabLst>
                <a:tab pos="836930" algn="l"/>
              </a:tabLst>
            </a:pPr>
            <a:r>
              <a:rPr sz="1800" spc="-5" dirty="0">
                <a:latin typeface="Arial"/>
                <a:cs typeface="Arial"/>
              </a:rPr>
              <a:t>Características de </a:t>
            </a:r>
            <a:r>
              <a:rPr sz="1800" b="1" spc="-5" dirty="0">
                <a:latin typeface="Arial"/>
                <a:cs typeface="Arial"/>
              </a:rPr>
              <a:t>administración de almacenamiento y redes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4062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Rich Container -</a:t>
            </a:r>
            <a:r>
              <a:rPr sz="280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15301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features and functions of a container be extended to support a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broader  range of</a:t>
            </a:r>
            <a:r>
              <a:rPr sz="2000" b="1" i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requirements?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81266" y="2107188"/>
            <a:ext cx="5523230" cy="4502785"/>
            <a:chOff x="2781266" y="2107188"/>
            <a:chExt cx="5523230" cy="4502785"/>
          </a:xfrm>
        </p:grpSpPr>
        <p:sp>
          <p:nvSpPr>
            <p:cNvPr id="13" name="object 13"/>
            <p:cNvSpPr/>
            <p:nvPr/>
          </p:nvSpPr>
          <p:spPr>
            <a:xfrm>
              <a:off x="2781266" y="2471906"/>
              <a:ext cx="4796171" cy="41377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691" y="413051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441" y="367061"/>
                  </a:lnTo>
                  <a:lnTo>
                    <a:pt x="62865" y="302418"/>
                  </a:lnTo>
                  <a:lnTo>
                    <a:pt x="92679" y="285527"/>
                  </a:lnTo>
                  <a:lnTo>
                    <a:pt x="53340" y="285527"/>
                  </a:lnTo>
                  <a:lnTo>
                    <a:pt x="28448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40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55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13"/>
                  </a:lnTo>
                  <a:lnTo>
                    <a:pt x="257464" y="278507"/>
                  </a:lnTo>
                  <a:lnTo>
                    <a:pt x="216179" y="278507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686"/>
                  </a:lnTo>
                  <a:lnTo>
                    <a:pt x="173704" y="227917"/>
                  </a:lnTo>
                  <a:lnTo>
                    <a:pt x="173585" y="221315"/>
                  </a:lnTo>
                  <a:lnTo>
                    <a:pt x="174752" y="214915"/>
                  </a:lnTo>
                  <a:lnTo>
                    <a:pt x="203962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393"/>
                  </a:moveTo>
                  <a:lnTo>
                    <a:pt x="251333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7015" y="265588"/>
                  </a:lnTo>
                  <a:lnTo>
                    <a:pt x="242443" y="270414"/>
                  </a:lnTo>
                  <a:lnTo>
                    <a:pt x="236093" y="273970"/>
                  </a:lnTo>
                  <a:lnTo>
                    <a:pt x="229566" y="276895"/>
                  </a:lnTo>
                  <a:lnTo>
                    <a:pt x="222932" y="278415"/>
                  </a:lnTo>
                  <a:lnTo>
                    <a:pt x="216179" y="278507"/>
                  </a:lnTo>
                  <a:lnTo>
                    <a:pt x="257464" y="278507"/>
                  </a:lnTo>
                  <a:lnTo>
                    <a:pt x="272430" y="246919"/>
                  </a:lnTo>
                  <a:lnTo>
                    <a:pt x="272306" y="241585"/>
                  </a:lnTo>
                  <a:lnTo>
                    <a:pt x="272190" y="238125"/>
                  </a:lnTo>
                  <a:lnTo>
                    <a:pt x="270637" y="229393"/>
                  </a:lnTo>
                  <a:close/>
                </a:path>
                <a:path w="580389" h="377825">
                  <a:moveTo>
                    <a:pt x="246125" y="96170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170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62" y="191087"/>
                  </a:lnTo>
                  <a:lnTo>
                    <a:pt x="210823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836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89" y="165893"/>
                  </a:lnTo>
                  <a:lnTo>
                    <a:pt x="421782" y="165893"/>
                  </a:lnTo>
                  <a:lnTo>
                    <a:pt x="415434" y="165516"/>
                  </a:lnTo>
                  <a:lnTo>
                    <a:pt x="384175" y="138842"/>
                  </a:lnTo>
                  <a:lnTo>
                    <a:pt x="375087" y="111728"/>
                  </a:lnTo>
                  <a:lnTo>
                    <a:pt x="375216" y="109079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148" y="120300"/>
                  </a:lnTo>
                  <a:lnTo>
                    <a:pt x="353441" y="223551"/>
                  </a:lnTo>
                  <a:lnTo>
                    <a:pt x="370967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7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205" y="78549"/>
                  </a:moveTo>
                  <a:lnTo>
                    <a:pt x="401320" y="78549"/>
                  </a:lnTo>
                  <a:lnTo>
                    <a:pt x="407705" y="79001"/>
                  </a:lnTo>
                  <a:lnTo>
                    <a:pt x="414400" y="80930"/>
                  </a:lnTo>
                  <a:lnTo>
                    <a:pt x="444093" y="115822"/>
                  </a:lnTo>
                  <a:lnTo>
                    <a:pt x="448613" y="133486"/>
                  </a:lnTo>
                  <a:lnTo>
                    <a:pt x="448183" y="141128"/>
                  </a:lnTo>
                  <a:lnTo>
                    <a:pt x="421782" y="165893"/>
                  </a:lnTo>
                  <a:lnTo>
                    <a:pt x="455289" y="165893"/>
                  </a:lnTo>
                  <a:lnTo>
                    <a:pt x="467723" y="135330"/>
                  </a:lnTo>
                  <a:lnTo>
                    <a:pt x="467487" y="127539"/>
                  </a:lnTo>
                  <a:lnTo>
                    <a:pt x="452663" y="88822"/>
                  </a:lnTo>
                  <a:lnTo>
                    <a:pt x="447802" y="82407"/>
                  </a:lnTo>
                  <a:lnTo>
                    <a:pt x="444205" y="78549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395"/>
                  </a:lnTo>
                  <a:lnTo>
                    <a:pt x="462994" y="64134"/>
                  </a:lnTo>
                  <a:lnTo>
                    <a:pt x="480266" y="100591"/>
                  </a:lnTo>
                  <a:lnTo>
                    <a:pt x="518795" y="122834"/>
                  </a:lnTo>
                  <a:lnTo>
                    <a:pt x="529653" y="122443"/>
                  </a:lnTo>
                  <a:lnTo>
                    <a:pt x="540732" y="119633"/>
                  </a:lnTo>
                  <a:lnTo>
                    <a:pt x="551942" y="114458"/>
                  </a:lnTo>
                  <a:lnTo>
                    <a:pt x="560200" y="109079"/>
                  </a:lnTo>
                  <a:lnTo>
                    <a:pt x="565360" y="104536"/>
                  </a:lnTo>
                  <a:lnTo>
                    <a:pt x="523972" y="104536"/>
                  </a:lnTo>
                  <a:lnTo>
                    <a:pt x="517144" y="103155"/>
                  </a:lnTo>
                  <a:lnTo>
                    <a:pt x="510478" y="100351"/>
                  </a:lnTo>
                  <a:lnTo>
                    <a:pt x="504158" y="95916"/>
                  </a:lnTo>
                  <a:lnTo>
                    <a:pt x="498338" y="90029"/>
                  </a:lnTo>
                  <a:lnTo>
                    <a:pt x="492887" y="82581"/>
                  </a:lnTo>
                  <a:lnTo>
                    <a:pt x="519216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62" y="17129"/>
                  </a:lnTo>
                  <a:lnTo>
                    <a:pt x="554495" y="17129"/>
                  </a:lnTo>
                  <a:lnTo>
                    <a:pt x="551195" y="13541"/>
                  </a:lnTo>
                  <a:lnTo>
                    <a:pt x="541895" y="669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485" y="55530"/>
                  </a:moveTo>
                  <a:lnTo>
                    <a:pt x="559054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717" y="104489"/>
                  </a:lnTo>
                  <a:lnTo>
                    <a:pt x="523972" y="104536"/>
                  </a:lnTo>
                  <a:lnTo>
                    <a:pt x="565360" y="104536"/>
                  </a:lnTo>
                  <a:lnTo>
                    <a:pt x="580278" y="73056"/>
                  </a:lnTo>
                  <a:lnTo>
                    <a:pt x="580154" y="67722"/>
                  </a:lnTo>
                  <a:lnTo>
                    <a:pt x="580032" y="64224"/>
                  </a:lnTo>
                  <a:lnTo>
                    <a:pt x="578485" y="55530"/>
                  </a:lnTo>
                  <a:close/>
                </a:path>
                <a:path w="580389" h="377825">
                  <a:moveTo>
                    <a:pt x="290449" y="71151"/>
                  </a:moveTo>
                  <a:lnTo>
                    <a:pt x="273147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2" y="91344"/>
                  </a:lnTo>
                  <a:lnTo>
                    <a:pt x="290449" y="71151"/>
                  </a:lnTo>
                  <a:close/>
                </a:path>
                <a:path w="580389" h="377825">
                  <a:moveTo>
                    <a:pt x="410463" y="60991"/>
                  </a:moveTo>
                  <a:lnTo>
                    <a:pt x="371602" y="75723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401" y="85756"/>
                  </a:lnTo>
                  <a:lnTo>
                    <a:pt x="389382" y="82073"/>
                  </a:lnTo>
                  <a:lnTo>
                    <a:pt x="395220" y="79573"/>
                  </a:lnTo>
                  <a:lnTo>
                    <a:pt x="401320" y="78549"/>
                  </a:lnTo>
                  <a:lnTo>
                    <a:pt x="444205" y="78549"/>
                  </a:lnTo>
                  <a:lnTo>
                    <a:pt x="442464" y="76682"/>
                  </a:lnTo>
                  <a:lnTo>
                    <a:pt x="436625" y="71659"/>
                  </a:lnTo>
                  <a:lnTo>
                    <a:pt x="430430" y="67421"/>
                  </a:lnTo>
                  <a:lnTo>
                    <a:pt x="424002" y="64224"/>
                  </a:lnTo>
                  <a:lnTo>
                    <a:pt x="417373" y="62087"/>
                  </a:lnTo>
                  <a:lnTo>
                    <a:pt x="410463" y="60991"/>
                  </a:lnTo>
                  <a:close/>
                </a:path>
                <a:path w="580389" h="377825">
                  <a:moveTo>
                    <a:pt x="554495" y="17129"/>
                  </a:moveTo>
                  <a:lnTo>
                    <a:pt x="511762" y="17129"/>
                  </a:lnTo>
                  <a:lnTo>
                    <a:pt x="518654" y="17404"/>
                  </a:lnTo>
                  <a:lnTo>
                    <a:pt x="525653" y="19335"/>
                  </a:lnTo>
                  <a:lnTo>
                    <a:pt x="531749" y="21621"/>
                  </a:lnTo>
                  <a:lnTo>
                    <a:pt x="537591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216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321"/>
                  </a:lnTo>
                  <a:lnTo>
                    <a:pt x="559663" y="22746"/>
                  </a:lnTo>
                  <a:lnTo>
                    <a:pt x="554495" y="17129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1582" y="3228340"/>
              <a:ext cx="1509014" cy="9116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69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Logical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Pod Container -</a:t>
            </a:r>
            <a:r>
              <a:rPr sz="2800" b="0" spc="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71560" y="2770712"/>
            <a:ext cx="4503302" cy="26409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405745" cy="38912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containers be deployed so that they share the same namespace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 IP</a:t>
            </a:r>
            <a:r>
              <a:rPr sz="2000" b="1" i="1" spc="-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address?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L="15240" marR="531749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Las </a:t>
            </a:r>
            <a:r>
              <a:rPr sz="1800" b="1" spc="-5" dirty="0">
                <a:latin typeface="Arial"/>
                <a:cs typeface="Arial"/>
              </a:rPr>
              <a:t>aplicaciones </a:t>
            </a:r>
            <a:r>
              <a:rPr sz="1800" b="1" dirty="0">
                <a:latin typeface="Arial"/>
                <a:cs typeface="Arial"/>
              </a:rPr>
              <a:t>o </a:t>
            </a:r>
            <a:r>
              <a:rPr sz="1800" b="1" spc="-10" dirty="0">
                <a:latin typeface="Arial"/>
                <a:cs typeface="Arial"/>
              </a:rPr>
              <a:t>servicios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spc="-15" dirty="0">
                <a:latin typeface="Arial"/>
                <a:cs typeface="Arial"/>
              </a:rPr>
              <a:t>veces </a:t>
            </a:r>
            <a:r>
              <a:rPr sz="1800" b="1" spc="-5" dirty="0">
                <a:latin typeface="Arial"/>
                <a:cs typeface="Arial"/>
              </a:rPr>
              <a:t>necesitan  compartir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dirección </a:t>
            </a: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común.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Arial"/>
              <a:cs typeface="Arial"/>
            </a:endParaRPr>
          </a:p>
          <a:p>
            <a:pPr marL="12700" marR="534352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Sus </a:t>
            </a:r>
            <a:r>
              <a:rPr sz="1800" b="1" spc="-5" dirty="0">
                <a:latin typeface="Arial"/>
                <a:cs typeface="Arial"/>
              </a:rPr>
              <a:t>requisitos funcionales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permiten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10" dirty="0">
                <a:latin typeface="Arial"/>
                <a:cs typeface="Arial"/>
              </a:rPr>
              <a:t>se  </a:t>
            </a:r>
            <a:r>
              <a:rPr sz="1800" b="1" dirty="0">
                <a:latin typeface="Arial"/>
                <a:cs typeface="Arial"/>
              </a:rPr>
              <a:t>alojen </a:t>
            </a:r>
            <a:r>
              <a:rPr sz="1800" b="1" spc="-5" dirty="0">
                <a:latin typeface="Arial"/>
                <a:cs typeface="Arial"/>
              </a:rPr>
              <a:t>en el mismo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contenedor.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12700" marR="535432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Sin embargo </a:t>
            </a:r>
            <a:r>
              <a:rPr sz="1800" dirty="0">
                <a:latin typeface="Arial"/>
                <a:cs typeface="Arial"/>
              </a:rPr>
              <a:t>si </a:t>
            </a:r>
            <a:r>
              <a:rPr sz="1800" spc="-5" dirty="0">
                <a:latin typeface="Arial"/>
                <a:cs typeface="Arial"/>
              </a:rPr>
              <a:t>están </a:t>
            </a:r>
            <a:r>
              <a:rPr sz="1800" b="1" spc="-5" dirty="0">
                <a:latin typeface="Arial"/>
                <a:cs typeface="Arial"/>
              </a:rPr>
              <a:t>alojados en contenedores  separados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pueden compartir la misma  dirección </a:t>
            </a:r>
            <a:r>
              <a:rPr sz="1800" b="1" dirty="0">
                <a:latin typeface="Arial"/>
                <a:cs typeface="Arial"/>
              </a:rPr>
              <a:t>IP.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98640" y="2107188"/>
            <a:ext cx="1905635" cy="1108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211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Logical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Pod Container -</a:t>
            </a:r>
            <a:r>
              <a:rPr sz="2800" b="0" spc="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405745" cy="4458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containers be deployed so that they share the same namespace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 IP</a:t>
            </a:r>
            <a:r>
              <a:rPr sz="2000" b="1" i="1" spc="-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address?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Arial"/>
              <a:cs typeface="Arial"/>
            </a:endParaRPr>
          </a:p>
          <a:p>
            <a:pPr marL="13081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Los </a:t>
            </a:r>
            <a:r>
              <a:rPr sz="1800" b="1" spc="-10" dirty="0">
                <a:latin typeface="Arial"/>
                <a:cs typeface="Arial"/>
              </a:rPr>
              <a:t>servicios </a:t>
            </a:r>
            <a:r>
              <a:rPr sz="1800" b="1" spc="-5" dirty="0">
                <a:latin typeface="Arial"/>
                <a:cs typeface="Arial"/>
              </a:rPr>
              <a:t>se despliegan en </a:t>
            </a:r>
            <a:r>
              <a:rPr sz="1800" b="1" dirty="0">
                <a:latin typeface="Arial"/>
                <a:cs typeface="Arial"/>
              </a:rPr>
              <a:t>una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construcción</a:t>
            </a:r>
            <a:endParaRPr sz="1800">
              <a:latin typeface="Arial"/>
              <a:cs typeface="Arial"/>
            </a:endParaRPr>
          </a:p>
          <a:p>
            <a:pPr marL="130810" marR="419798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lógica llamada </a:t>
            </a:r>
            <a:r>
              <a:rPr sz="1800" b="1" dirty="0">
                <a:latin typeface="Arial"/>
                <a:cs typeface="Arial"/>
              </a:rPr>
              <a:t>pod </a:t>
            </a:r>
            <a:r>
              <a:rPr sz="1800" b="1" spc="-5" dirty="0">
                <a:latin typeface="Arial"/>
                <a:cs typeface="Arial"/>
              </a:rPr>
              <a:t>el cual está diseñada para alojar  </a:t>
            </a:r>
            <a:r>
              <a:rPr sz="1800" b="1" dirty="0">
                <a:latin typeface="Arial"/>
                <a:cs typeface="Arial"/>
              </a:rPr>
              <a:t>múltiples </a:t>
            </a:r>
            <a:r>
              <a:rPr sz="1800" b="1" spc="-5" dirty="0">
                <a:latin typeface="Arial"/>
                <a:cs typeface="Arial"/>
              </a:rPr>
              <a:t>contenedores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pueden compartir la misma  dirección </a:t>
            </a:r>
            <a:r>
              <a:rPr sz="1800" b="1" dirty="0">
                <a:latin typeface="Arial"/>
                <a:cs typeface="Arial"/>
              </a:rPr>
              <a:t>IP.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"/>
              <a:cs typeface="Arial"/>
            </a:endParaRPr>
          </a:p>
          <a:p>
            <a:pPr marL="123825" marR="436816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Los contenedores </a:t>
            </a:r>
            <a:r>
              <a:rPr sz="1800" b="1" spc="-5" dirty="0">
                <a:latin typeface="Arial"/>
                <a:cs typeface="Arial"/>
              </a:rPr>
              <a:t>dentro del </a:t>
            </a:r>
            <a:r>
              <a:rPr sz="1800" b="1" dirty="0">
                <a:latin typeface="Arial"/>
                <a:cs typeface="Arial"/>
              </a:rPr>
              <a:t>pod pueden </a:t>
            </a:r>
            <a:r>
              <a:rPr sz="1800" b="1" spc="-5" dirty="0">
                <a:latin typeface="Arial"/>
                <a:cs typeface="Arial"/>
              </a:rPr>
              <a:t>encontrarse y  descubrirse entre </a:t>
            </a:r>
            <a:r>
              <a:rPr sz="1800" b="1" dirty="0">
                <a:latin typeface="Arial"/>
                <a:cs typeface="Arial"/>
              </a:rPr>
              <a:t>sí a </a:t>
            </a:r>
            <a:r>
              <a:rPr sz="1800" b="1" spc="-15" dirty="0">
                <a:latin typeface="Arial"/>
                <a:cs typeface="Arial"/>
              </a:rPr>
              <a:t>través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5" dirty="0">
                <a:latin typeface="Arial"/>
                <a:cs typeface="Arial"/>
              </a:rPr>
              <a:t>host </a:t>
            </a: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  despliega el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Arial"/>
              <a:cs typeface="Arial"/>
            </a:endParaRPr>
          </a:p>
          <a:p>
            <a:pPr marL="123825" marR="424370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contenedores desplegados dentro de </a:t>
            </a:r>
            <a:r>
              <a:rPr sz="1800" b="1" dirty="0">
                <a:latin typeface="Arial"/>
                <a:cs typeface="Arial"/>
              </a:rPr>
              <a:t>un pod  </a:t>
            </a:r>
            <a:r>
              <a:rPr sz="1800" b="1" spc="-5" dirty="0">
                <a:latin typeface="Arial"/>
                <a:cs typeface="Arial"/>
              </a:rPr>
              <a:t>también </a:t>
            </a:r>
            <a:r>
              <a:rPr sz="1800" b="1" dirty="0">
                <a:latin typeface="Arial"/>
                <a:cs typeface="Arial"/>
              </a:rPr>
              <a:t>pueden </a:t>
            </a:r>
            <a:r>
              <a:rPr sz="1800" b="1" spc="-5" dirty="0">
                <a:latin typeface="Arial"/>
                <a:cs typeface="Arial"/>
              </a:rPr>
              <a:t>compartir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sistema de </a:t>
            </a:r>
            <a:r>
              <a:rPr sz="1800" b="1" spc="-10" dirty="0">
                <a:latin typeface="Arial"/>
                <a:cs typeface="Arial"/>
              </a:rPr>
              <a:t>archivos, </a:t>
            </a:r>
            <a:r>
              <a:rPr sz="1800" b="1" dirty="0">
                <a:latin typeface="Arial"/>
                <a:cs typeface="Arial"/>
              </a:rPr>
              <a:t>un  conjunto de datos o un </a:t>
            </a:r>
            <a:r>
              <a:rPr sz="1800" b="1" spc="-5" dirty="0">
                <a:latin typeface="Arial"/>
                <a:cs typeface="Arial"/>
              </a:rPr>
              <a:t>dispositivo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almacenamiento.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9691" y="413051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441" y="367061"/>
                </a:lnTo>
                <a:lnTo>
                  <a:pt x="62865" y="302418"/>
                </a:lnTo>
                <a:lnTo>
                  <a:pt x="92679" y="285527"/>
                </a:lnTo>
                <a:lnTo>
                  <a:pt x="53340" y="285527"/>
                </a:lnTo>
                <a:lnTo>
                  <a:pt x="28448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40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55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13"/>
                </a:lnTo>
                <a:lnTo>
                  <a:pt x="257464" y="278507"/>
                </a:lnTo>
                <a:lnTo>
                  <a:pt x="216179" y="278507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686"/>
                </a:lnTo>
                <a:lnTo>
                  <a:pt x="173704" y="227917"/>
                </a:lnTo>
                <a:lnTo>
                  <a:pt x="173585" y="221315"/>
                </a:lnTo>
                <a:lnTo>
                  <a:pt x="174752" y="214915"/>
                </a:lnTo>
                <a:lnTo>
                  <a:pt x="203962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393"/>
                </a:moveTo>
                <a:lnTo>
                  <a:pt x="251333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7015" y="265588"/>
                </a:lnTo>
                <a:lnTo>
                  <a:pt x="242443" y="270414"/>
                </a:lnTo>
                <a:lnTo>
                  <a:pt x="236093" y="273970"/>
                </a:lnTo>
                <a:lnTo>
                  <a:pt x="229566" y="276895"/>
                </a:lnTo>
                <a:lnTo>
                  <a:pt x="222932" y="278415"/>
                </a:lnTo>
                <a:lnTo>
                  <a:pt x="216179" y="278507"/>
                </a:lnTo>
                <a:lnTo>
                  <a:pt x="257464" y="278507"/>
                </a:lnTo>
                <a:lnTo>
                  <a:pt x="272430" y="246919"/>
                </a:lnTo>
                <a:lnTo>
                  <a:pt x="272306" y="241585"/>
                </a:lnTo>
                <a:lnTo>
                  <a:pt x="272190" y="238125"/>
                </a:lnTo>
                <a:lnTo>
                  <a:pt x="270637" y="229393"/>
                </a:lnTo>
                <a:close/>
              </a:path>
              <a:path w="580389" h="377825">
                <a:moveTo>
                  <a:pt x="246125" y="96170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170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62" y="191087"/>
                </a:lnTo>
                <a:lnTo>
                  <a:pt x="210823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836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89" y="165893"/>
                </a:lnTo>
                <a:lnTo>
                  <a:pt x="421782" y="165893"/>
                </a:lnTo>
                <a:lnTo>
                  <a:pt x="415434" y="165516"/>
                </a:lnTo>
                <a:lnTo>
                  <a:pt x="384175" y="138842"/>
                </a:lnTo>
                <a:lnTo>
                  <a:pt x="375087" y="111728"/>
                </a:lnTo>
                <a:lnTo>
                  <a:pt x="375216" y="109079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148" y="120300"/>
                </a:lnTo>
                <a:lnTo>
                  <a:pt x="353441" y="223551"/>
                </a:lnTo>
                <a:lnTo>
                  <a:pt x="370967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7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205" y="78549"/>
                </a:moveTo>
                <a:lnTo>
                  <a:pt x="401320" y="78549"/>
                </a:lnTo>
                <a:lnTo>
                  <a:pt x="407705" y="79001"/>
                </a:lnTo>
                <a:lnTo>
                  <a:pt x="414400" y="80930"/>
                </a:lnTo>
                <a:lnTo>
                  <a:pt x="444093" y="115822"/>
                </a:lnTo>
                <a:lnTo>
                  <a:pt x="448613" y="133486"/>
                </a:lnTo>
                <a:lnTo>
                  <a:pt x="448183" y="141128"/>
                </a:lnTo>
                <a:lnTo>
                  <a:pt x="421782" y="165893"/>
                </a:lnTo>
                <a:lnTo>
                  <a:pt x="455289" y="165893"/>
                </a:lnTo>
                <a:lnTo>
                  <a:pt x="467723" y="135330"/>
                </a:lnTo>
                <a:lnTo>
                  <a:pt x="467487" y="127539"/>
                </a:lnTo>
                <a:lnTo>
                  <a:pt x="452663" y="88822"/>
                </a:lnTo>
                <a:lnTo>
                  <a:pt x="447802" y="82407"/>
                </a:lnTo>
                <a:lnTo>
                  <a:pt x="444205" y="78549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395"/>
                </a:lnTo>
                <a:lnTo>
                  <a:pt x="462994" y="64134"/>
                </a:lnTo>
                <a:lnTo>
                  <a:pt x="480266" y="100591"/>
                </a:lnTo>
                <a:lnTo>
                  <a:pt x="518795" y="122834"/>
                </a:lnTo>
                <a:lnTo>
                  <a:pt x="529653" y="122443"/>
                </a:lnTo>
                <a:lnTo>
                  <a:pt x="540732" y="119633"/>
                </a:lnTo>
                <a:lnTo>
                  <a:pt x="551942" y="114458"/>
                </a:lnTo>
                <a:lnTo>
                  <a:pt x="560200" y="109079"/>
                </a:lnTo>
                <a:lnTo>
                  <a:pt x="565360" y="104536"/>
                </a:lnTo>
                <a:lnTo>
                  <a:pt x="523972" y="104536"/>
                </a:lnTo>
                <a:lnTo>
                  <a:pt x="517144" y="103155"/>
                </a:lnTo>
                <a:lnTo>
                  <a:pt x="510478" y="100351"/>
                </a:lnTo>
                <a:lnTo>
                  <a:pt x="504158" y="95916"/>
                </a:lnTo>
                <a:lnTo>
                  <a:pt x="498338" y="90029"/>
                </a:lnTo>
                <a:lnTo>
                  <a:pt x="492887" y="82581"/>
                </a:lnTo>
                <a:lnTo>
                  <a:pt x="519216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62" y="17129"/>
                </a:lnTo>
                <a:lnTo>
                  <a:pt x="554495" y="17129"/>
                </a:lnTo>
                <a:lnTo>
                  <a:pt x="551195" y="13541"/>
                </a:lnTo>
                <a:lnTo>
                  <a:pt x="541895" y="6693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485" y="55530"/>
                </a:moveTo>
                <a:lnTo>
                  <a:pt x="559054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717" y="104489"/>
                </a:lnTo>
                <a:lnTo>
                  <a:pt x="523972" y="104536"/>
                </a:lnTo>
                <a:lnTo>
                  <a:pt x="565360" y="104536"/>
                </a:lnTo>
                <a:lnTo>
                  <a:pt x="580278" y="73056"/>
                </a:lnTo>
                <a:lnTo>
                  <a:pt x="580154" y="67722"/>
                </a:lnTo>
                <a:lnTo>
                  <a:pt x="580032" y="64224"/>
                </a:lnTo>
                <a:lnTo>
                  <a:pt x="578485" y="55530"/>
                </a:lnTo>
                <a:close/>
              </a:path>
              <a:path w="580389" h="377825">
                <a:moveTo>
                  <a:pt x="290449" y="71151"/>
                </a:moveTo>
                <a:lnTo>
                  <a:pt x="273147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2" y="91344"/>
                </a:lnTo>
                <a:lnTo>
                  <a:pt x="290449" y="71151"/>
                </a:lnTo>
                <a:close/>
              </a:path>
              <a:path w="580389" h="377825">
                <a:moveTo>
                  <a:pt x="410463" y="60991"/>
                </a:moveTo>
                <a:lnTo>
                  <a:pt x="371602" y="75723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401" y="85756"/>
                </a:lnTo>
                <a:lnTo>
                  <a:pt x="389382" y="82073"/>
                </a:lnTo>
                <a:lnTo>
                  <a:pt x="395220" y="79573"/>
                </a:lnTo>
                <a:lnTo>
                  <a:pt x="401320" y="78549"/>
                </a:lnTo>
                <a:lnTo>
                  <a:pt x="444205" y="78549"/>
                </a:lnTo>
                <a:lnTo>
                  <a:pt x="442464" y="76682"/>
                </a:lnTo>
                <a:lnTo>
                  <a:pt x="436625" y="71659"/>
                </a:lnTo>
                <a:lnTo>
                  <a:pt x="430430" y="67421"/>
                </a:lnTo>
                <a:lnTo>
                  <a:pt x="424002" y="64224"/>
                </a:lnTo>
                <a:lnTo>
                  <a:pt x="417373" y="62087"/>
                </a:lnTo>
                <a:lnTo>
                  <a:pt x="410463" y="60991"/>
                </a:lnTo>
                <a:close/>
              </a:path>
              <a:path w="580389" h="377825">
                <a:moveTo>
                  <a:pt x="554495" y="17129"/>
                </a:moveTo>
                <a:lnTo>
                  <a:pt x="511762" y="17129"/>
                </a:lnTo>
                <a:lnTo>
                  <a:pt x="518654" y="17404"/>
                </a:lnTo>
                <a:lnTo>
                  <a:pt x="525653" y="19335"/>
                </a:lnTo>
                <a:lnTo>
                  <a:pt x="531749" y="21621"/>
                </a:lnTo>
                <a:lnTo>
                  <a:pt x="537591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216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321"/>
                </a:lnTo>
                <a:lnTo>
                  <a:pt x="559663" y="22746"/>
                </a:lnTo>
                <a:lnTo>
                  <a:pt x="554495" y="17129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1583" y="3228339"/>
            <a:ext cx="1509014" cy="91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398640" y="2107188"/>
            <a:ext cx="4525645" cy="3910965"/>
            <a:chOff x="6398640" y="2107188"/>
            <a:chExt cx="4525645" cy="3910965"/>
          </a:xfrm>
        </p:grpSpPr>
        <p:sp>
          <p:nvSpPr>
            <p:cNvPr id="15" name="object 15"/>
            <p:cNvSpPr/>
            <p:nvPr/>
          </p:nvSpPr>
          <p:spPr>
            <a:xfrm>
              <a:off x="7085144" y="3042062"/>
              <a:ext cx="3838807" cy="29760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98640" y="2107188"/>
              <a:ext cx="1905635" cy="11081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211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Logical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Pod Container -</a:t>
            </a:r>
            <a:r>
              <a:rPr sz="2800" spc="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40574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containers be deployed so that they share the same namespace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 IP</a:t>
            </a:r>
            <a:r>
              <a:rPr sz="2000" b="1" i="1" spc="-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address?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60827" y="2677709"/>
            <a:ext cx="6877759" cy="38419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16 CuadroTexto"/>
          <p:cNvSpPr txBox="1"/>
          <p:nvPr/>
        </p:nvSpPr>
        <p:spPr>
          <a:xfrm>
            <a:off x="2514600" y="2107188"/>
            <a:ext cx="680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Entre mas cerca tengo los recursos / dependencias  mejor rendimiento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11475</Words>
  <Application>Microsoft Office PowerPoint</Application>
  <PresentationFormat>Personalizado</PresentationFormat>
  <Paragraphs>1395</Paragraphs>
  <Slides>147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147</vt:i4>
      </vt:variant>
    </vt:vector>
  </HeadingPairs>
  <TitlesOfParts>
    <vt:vector size="148" baseType="lpstr">
      <vt:lpstr>Office Theme</vt:lpstr>
      <vt:lpstr>Curso Arquitecto  de Microservicios</vt:lpstr>
      <vt:lpstr>Itehl Digital Technology Solutions S.A.S.</vt:lpstr>
      <vt:lpstr>Temario</vt:lpstr>
      <vt:lpstr>Desafíos Comunes de  Diseño de Microservicios</vt:lpstr>
      <vt:lpstr>Introducción</vt:lpstr>
      <vt:lpstr>Introducción</vt:lpstr>
      <vt:lpstr>Introducción</vt:lpstr>
      <vt:lpstr>Complejidad del Sistema Distribuido</vt:lpstr>
      <vt:lpstr>Desafíos Comunes de Diseño de Microservicios</vt:lpstr>
      <vt:lpstr>Incremento en los Requisitos de Sincronización de Datos</vt:lpstr>
      <vt:lpstr>Incremento en los Requisitos de Comunicación y Tráfico de Red</vt:lpstr>
      <vt:lpstr>Desafíos Comunes de Diseño de Microservicios</vt:lpstr>
      <vt:lpstr>Granularidad de Microservicios</vt:lpstr>
      <vt:lpstr>Introducción</vt:lpstr>
      <vt:lpstr>Granularidad del Servicio</vt:lpstr>
      <vt:lpstr>Granularidad de la Capacidad</vt:lpstr>
      <vt:lpstr>Granularidad de Datos</vt:lpstr>
      <vt:lpstr>Granularidad de Restricciones</vt:lpstr>
      <vt:lpstr>Niveles de Granularidad</vt:lpstr>
      <vt:lpstr>Ejercicio</vt:lpstr>
      <vt:lpstr>Principios de Diseño de  Microservicios</vt:lpstr>
      <vt:lpstr>Introducción</vt:lpstr>
      <vt:lpstr>Shared Nothing</vt:lpstr>
      <vt:lpstr>Micro Focus</vt:lpstr>
      <vt:lpstr>High Autonomy</vt:lpstr>
      <vt:lpstr>Independent Ownership</vt:lpstr>
      <vt:lpstr>Immutability</vt:lpstr>
      <vt:lpstr>High Resilience</vt:lpstr>
      <vt:lpstr>Failure Isolation</vt:lpstr>
      <vt:lpstr>Automated</vt:lpstr>
      <vt:lpstr>Self-Hosting</vt:lpstr>
      <vt:lpstr>Introducción a la Contenerización</vt:lpstr>
      <vt:lpstr>Introducción</vt:lpstr>
      <vt:lpstr>Introducción</vt:lpstr>
      <vt:lpstr>Introducción</vt:lpstr>
      <vt:lpstr>Introducción</vt:lpstr>
      <vt:lpstr>Contenerización vs. Virtualización</vt:lpstr>
      <vt:lpstr>Introducción a la Contenerización</vt:lpstr>
      <vt:lpstr>Contenerización vs. Virtualización</vt:lpstr>
      <vt:lpstr>Introducción a la Contenerización</vt:lpstr>
      <vt:lpstr>Beneficios de los Contenedores</vt:lpstr>
      <vt:lpstr>Inconvenientes de los Contenedores</vt:lpstr>
      <vt:lpstr>Inconvenientes de los Contenedores</vt:lpstr>
      <vt:lpstr>Hospedaje de Contenedores y PODs</vt:lpstr>
      <vt:lpstr>Hospedaje de Contenedores y PODs</vt:lpstr>
      <vt:lpstr>Elementos Fundamentales de la  Arquitectura de Contenedores</vt:lpstr>
      <vt:lpstr>Introducción</vt:lpstr>
      <vt:lpstr>Motor de Contenedores</vt:lpstr>
      <vt:lpstr>Motor de Contenedores</vt:lpstr>
      <vt:lpstr>Motor de Contenedores</vt:lpstr>
      <vt:lpstr>Archivo de Compilación del Contenedor</vt:lpstr>
      <vt:lpstr>Imagen del Contenedor</vt:lpstr>
      <vt:lpstr>Elementos Fundamentales de la Arquitectura de Contenedores</vt:lpstr>
      <vt:lpstr>Contenedor</vt:lpstr>
      <vt:lpstr>Presentación de PowerPoint</vt:lpstr>
      <vt:lpstr>Presentación de PowerPoint</vt:lpstr>
      <vt:lpstr>Presentación de PowerPoint</vt:lpstr>
      <vt:lpstr>Tecnologías Habilitadoras</vt:lpstr>
      <vt:lpstr>Introducción</vt:lpstr>
      <vt:lpstr>Herramientas de Monitoreo y Auditoría</vt:lpstr>
      <vt:lpstr>Tecnologías Habilitadoras</vt:lpstr>
      <vt:lpstr>Herramientas de Registro (Logging)</vt:lpstr>
      <vt:lpstr>Herramientas de Registro (Logging)</vt:lpstr>
      <vt:lpstr>Herramientas de Automatización</vt:lpstr>
      <vt:lpstr>Tecnologías de Escalamiento</vt:lpstr>
      <vt:lpstr>Tecnologías de Escalamiento</vt:lpstr>
      <vt:lpstr>Tecnologías de Escalamiento</vt:lpstr>
      <vt:lpstr>Tecnologías de Escalamiento</vt:lpstr>
      <vt:lpstr>Tecnologías de Escalamiento</vt:lpstr>
      <vt:lpstr>Tecnologías de Registro y Descubrimiento de Instancias</vt:lpstr>
      <vt:lpstr>Motivadores de Tecnología para  Microservicios en la Nube</vt:lpstr>
      <vt:lpstr>Introducción</vt:lpstr>
      <vt:lpstr>Introducción</vt:lpstr>
      <vt:lpstr>Introducción</vt:lpstr>
      <vt:lpstr>Alta Automatización</vt:lpstr>
      <vt:lpstr>Presentación de PowerPoint</vt:lpstr>
      <vt:lpstr>Alta Escalabilidad</vt:lpstr>
      <vt:lpstr>Presentación de PowerPoint</vt:lpstr>
      <vt:lpstr>Alta Disponibilidad</vt:lpstr>
      <vt:lpstr>Alta Disponibilidad</vt:lpstr>
      <vt:lpstr>Presentación de PowerPoint</vt:lpstr>
      <vt:lpstr>Alta Disponibilidad</vt:lpstr>
      <vt:lpstr>Alta Disponibilidad</vt:lpstr>
      <vt:lpstr>Patrones Fundamentales de  Microservicios y Contenedores</vt:lpstr>
      <vt:lpstr>Introducción</vt:lpstr>
      <vt:lpstr>Micro Task Abstraction - Problema</vt:lpstr>
      <vt:lpstr>Micro Task Abstraction - Solución</vt:lpstr>
      <vt:lpstr>Presentación de PowerPoint</vt:lpstr>
      <vt:lpstr>Micro Task Segregation - Problema</vt:lpstr>
      <vt:lpstr>Micro Task Segregation - Solución</vt:lpstr>
      <vt:lpstr>Micro Task Segregation - Solución</vt:lpstr>
      <vt:lpstr>Micro Task Segregation - Solución</vt:lpstr>
      <vt:lpstr>Presentación de PowerPoint</vt:lpstr>
      <vt:lpstr>Rich Container - Problema</vt:lpstr>
      <vt:lpstr>Rich Container - Solución</vt:lpstr>
      <vt:lpstr>Presentación de PowerPoint</vt:lpstr>
      <vt:lpstr>Logical Pod Container - Problema</vt:lpstr>
      <vt:lpstr>Logical Pod Container - Solución</vt:lpstr>
      <vt:lpstr>Presentación de PowerPoint</vt:lpstr>
      <vt:lpstr>Entendiendo DevOps</vt:lpstr>
      <vt:lpstr>Introducción</vt:lpstr>
      <vt:lpstr>Introducción</vt:lpstr>
      <vt:lpstr>Introducción</vt:lpstr>
      <vt:lpstr>Prácticas</vt:lpstr>
      <vt:lpstr>Prácticas</vt:lpstr>
      <vt:lpstr>Prácticas</vt:lpstr>
      <vt:lpstr>Prácticas</vt:lpstr>
      <vt:lpstr>Prácticas</vt:lpstr>
      <vt:lpstr>Prácticas</vt:lpstr>
      <vt:lpstr>Prácticas</vt:lpstr>
      <vt:lpstr>Prácticas</vt:lpstr>
      <vt:lpstr>Prácticas</vt:lpstr>
      <vt:lpstr>Beneficios</vt:lpstr>
      <vt:lpstr>Beneficios</vt:lpstr>
      <vt:lpstr>Beneficios</vt:lpstr>
      <vt:lpstr>Beneficios</vt:lpstr>
      <vt:lpstr>Beneficios</vt:lpstr>
      <vt:lpstr>Beneficios</vt:lpstr>
      <vt:lpstr>Beneficios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Etapas</vt:lpstr>
      <vt:lpstr>Herramientas</vt:lpstr>
      <vt:lpstr>Herramientas</vt:lpstr>
      <vt:lpstr>Herramientas</vt:lpstr>
      <vt:lpstr>Entendiendo DevOps</vt:lpstr>
      <vt:lpstr>Medición</vt:lpstr>
      <vt:lpstr>Medición</vt:lpstr>
      <vt:lpstr>Medición</vt:lpstr>
      <vt:lpstr>Medición</vt:lpstr>
      <vt:lpstr>Medición</vt:lpstr>
      <vt:lpstr>Medición</vt:lpstr>
      <vt:lpstr>Medición</vt:lpstr>
      <vt:lpstr>Recursos</vt:lpstr>
      <vt:lpstr>Ejercicios</vt:lpstr>
      <vt:lpstr>Gracias.</vt:lpstr>
      <vt:lpstr>Consulta la programación de cursos para LATAM o contáctanos para los  entrenamientos en tu empresa.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Felipe Esteban Pabon Cortes</cp:lastModifiedBy>
  <cp:revision>6</cp:revision>
  <dcterms:created xsi:type="dcterms:W3CDTF">2020-06-13T15:24:37Z</dcterms:created>
  <dcterms:modified xsi:type="dcterms:W3CDTF">2020-06-13T18:01:26Z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2020-06-13T00:00:00Z</vt:filetime>
  </property>
</Properties>
</file>